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embeddings/oleObject1.bin" ContentType="application/vnd.openxmlformats-officedocument.oleObject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9" r:id="rId1"/>
  </p:sldMasterIdLst>
  <p:notesMasterIdLst>
    <p:notesMasterId r:id="rId24"/>
  </p:notesMasterIdLst>
  <p:handoutMasterIdLst>
    <p:handoutMasterId r:id="rId25"/>
  </p:handoutMasterIdLst>
  <p:sldIdLst>
    <p:sldId id="309" r:id="rId2"/>
    <p:sldId id="328" r:id="rId3"/>
    <p:sldId id="325" r:id="rId4"/>
    <p:sldId id="326" r:id="rId5"/>
    <p:sldId id="327" r:id="rId6"/>
    <p:sldId id="336" r:id="rId7"/>
    <p:sldId id="337" r:id="rId8"/>
    <p:sldId id="348" r:id="rId9"/>
    <p:sldId id="339" r:id="rId10"/>
    <p:sldId id="340" r:id="rId11"/>
    <p:sldId id="342" r:id="rId12"/>
    <p:sldId id="329" r:id="rId13"/>
    <p:sldId id="330" r:id="rId14"/>
    <p:sldId id="332" r:id="rId15"/>
    <p:sldId id="331" r:id="rId16"/>
    <p:sldId id="333" r:id="rId17"/>
    <p:sldId id="344" r:id="rId18"/>
    <p:sldId id="335" r:id="rId19"/>
    <p:sldId id="345" r:id="rId20"/>
    <p:sldId id="346" r:id="rId21"/>
    <p:sldId id="347" r:id="rId22"/>
    <p:sldId id="311" r:id="rId23"/>
  </p:sldIdLst>
  <p:sldSz cx="9144000" cy="6858000" type="screen4x3"/>
  <p:notesSz cx="6797675" cy="9926638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frameSlides="1"/>
  <p:clrMru>
    <a:srgbClr val="FFF4CD"/>
    <a:srgbClr val="FFF5C3"/>
    <a:srgbClr val="FFEDA5"/>
    <a:srgbClr val="6600CC"/>
    <a:srgbClr val="0066CC"/>
    <a:srgbClr val="6600FF"/>
    <a:srgbClr val="016B9D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360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5" Type="http://schemas.openxmlformats.org/officeDocument/2006/relationships/handoutMaster" Target="handoutMasters/handoutMaster1.xml"/><Relationship Id="rId26" Type="http://schemas.openxmlformats.org/officeDocument/2006/relationships/printerSettings" Target="printerSettings/printerSettings1.bin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F91390E-F7A0-4A48-ABFF-BE940ECB3852}" type="slidenum">
              <a:rPr lang="es-ES"/>
              <a:pPr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823261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5988" y="744538"/>
            <a:ext cx="4965700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73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4875"/>
            <a:ext cx="5438775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noProof="0"/>
              <a:t>Haga clic para modificar el estilo de texto del patrón</a:t>
            </a:r>
          </a:p>
          <a:p>
            <a:pPr lvl="1"/>
            <a:r>
              <a:rPr lang="es-ES" noProof="0"/>
              <a:t>Segundo nivel</a:t>
            </a:r>
          </a:p>
          <a:p>
            <a:pPr lvl="2"/>
            <a:r>
              <a:rPr lang="es-ES" noProof="0"/>
              <a:t>Tercer nivel</a:t>
            </a:r>
          </a:p>
          <a:p>
            <a:pPr lvl="3"/>
            <a:r>
              <a:rPr lang="es-ES" noProof="0"/>
              <a:t>Cuarto nivel</a:t>
            </a:r>
          </a:p>
          <a:p>
            <a:pPr lvl="4"/>
            <a:r>
              <a:rPr lang="es-ES" noProof="0"/>
              <a:t>Quinto nivel</a:t>
            </a:r>
          </a:p>
        </p:txBody>
      </p:sp>
      <p:sp>
        <p:nvSpPr>
          <p:cNvPr id="573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73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F3FA3B64-4AC3-D440-8C8E-7D37029D4237}" type="slidenum">
              <a:rPr lang="es-ES"/>
              <a:pPr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4668240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rgbClr val="CC3300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000">
                <a:solidFill>
                  <a:srgbClr val="CC3300"/>
                </a:solidFill>
                <a:latin typeface="Verdana" charset="0"/>
                <a:ea typeface="ＭＳ Ｐゴシック" charset="0"/>
              </a:defRPr>
            </a:lvl2pPr>
            <a:lvl3pPr eaLnBrk="0" hangingPunct="0">
              <a:defRPr sz="2000">
                <a:solidFill>
                  <a:srgbClr val="CC3300"/>
                </a:solidFill>
                <a:latin typeface="Verdana" charset="0"/>
                <a:ea typeface="ＭＳ Ｐゴシック" charset="0"/>
              </a:defRPr>
            </a:lvl3pPr>
            <a:lvl4pPr eaLnBrk="0" hangingPunct="0">
              <a:defRPr sz="2000">
                <a:solidFill>
                  <a:srgbClr val="CC3300"/>
                </a:solidFill>
                <a:latin typeface="Verdana" charset="0"/>
                <a:ea typeface="ＭＳ Ｐゴシック" charset="0"/>
              </a:defRPr>
            </a:lvl4pPr>
            <a:lvl5pPr eaLnBrk="0" hangingPunct="0">
              <a:defRPr sz="2000">
                <a:solidFill>
                  <a:srgbClr val="CC3300"/>
                </a:solidFill>
                <a:latin typeface="Verdan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CC3300"/>
                </a:solidFill>
                <a:latin typeface="Verdan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CC3300"/>
                </a:solidFill>
                <a:latin typeface="Verdan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CC3300"/>
                </a:solidFill>
                <a:latin typeface="Verdan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CC3300"/>
                </a:solidFill>
                <a:latin typeface="Verdana" charset="0"/>
                <a:ea typeface="ＭＳ Ｐゴシック" charset="0"/>
              </a:defRPr>
            </a:lvl9pPr>
          </a:lstStyle>
          <a:p>
            <a:pPr eaLnBrk="1" hangingPunct="1"/>
            <a:fld id="{6AF4CB8B-5728-2448-8D64-8032D6377DB8}" type="slidenum">
              <a:rPr lang="es-ES" sz="1200">
                <a:solidFill>
                  <a:schemeClr val="tx1"/>
                </a:solidFill>
                <a:latin typeface="Times New Roman" charset="0"/>
              </a:rPr>
              <a:pPr eaLnBrk="1" hangingPunct="1"/>
              <a:t>4</a:t>
            </a:fld>
            <a:endParaRPr lang="es-ES" sz="1200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21507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solidFill>
            <a:srgbClr val="FFFFFF"/>
          </a:solidFill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357" y="4715153"/>
            <a:ext cx="4984962" cy="4466987"/>
          </a:xfrm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s-ES_tradnl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B337DA69-D746-8244-A26B-185584251F67}" type="slidenum">
              <a:rPr lang="es-ES" sz="1200"/>
              <a:pPr eaLnBrk="1" hangingPunct="1"/>
              <a:t>7</a:t>
            </a:fld>
            <a:endParaRPr lang="es-ES" sz="1200"/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s-E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70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 eaLnBrk="0" hangingPunct="0">
              <a:defRPr sz="1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 eaLnBrk="0" hangingPunct="0">
              <a:defRPr sz="1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 eaLnBrk="0" hangingPunct="0">
              <a:defRPr sz="1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pPr eaLnBrk="1" hangingPunct="1"/>
            <a:fld id="{558283C1-B603-5241-9F4E-8B0329AA358B}" type="slidenum">
              <a:rPr lang="es-ES" sz="1200"/>
              <a:pPr eaLnBrk="1" hangingPunct="1"/>
              <a:t>8</a:t>
            </a:fld>
            <a:endParaRPr lang="es-ES" sz="1200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17575" y="744538"/>
            <a:ext cx="4962525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s-E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rgbClr val="CC3300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000">
                <a:solidFill>
                  <a:srgbClr val="CC3300"/>
                </a:solidFill>
                <a:latin typeface="Verdana" charset="0"/>
                <a:ea typeface="ＭＳ Ｐゴシック" charset="0"/>
              </a:defRPr>
            </a:lvl2pPr>
            <a:lvl3pPr eaLnBrk="0" hangingPunct="0">
              <a:defRPr sz="2000">
                <a:solidFill>
                  <a:srgbClr val="CC3300"/>
                </a:solidFill>
                <a:latin typeface="Verdana" charset="0"/>
                <a:ea typeface="ＭＳ Ｐゴシック" charset="0"/>
              </a:defRPr>
            </a:lvl3pPr>
            <a:lvl4pPr eaLnBrk="0" hangingPunct="0">
              <a:defRPr sz="2000">
                <a:solidFill>
                  <a:srgbClr val="CC3300"/>
                </a:solidFill>
                <a:latin typeface="Verdana" charset="0"/>
                <a:ea typeface="ＭＳ Ｐゴシック" charset="0"/>
              </a:defRPr>
            </a:lvl4pPr>
            <a:lvl5pPr eaLnBrk="0" hangingPunct="0">
              <a:defRPr sz="2000">
                <a:solidFill>
                  <a:srgbClr val="CC3300"/>
                </a:solidFill>
                <a:latin typeface="Verdan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CC3300"/>
                </a:solidFill>
                <a:latin typeface="Verdan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CC3300"/>
                </a:solidFill>
                <a:latin typeface="Verdan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CC3300"/>
                </a:solidFill>
                <a:latin typeface="Verdan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CC3300"/>
                </a:solidFill>
                <a:latin typeface="Verdana" charset="0"/>
                <a:ea typeface="ＭＳ Ｐゴシック" charset="0"/>
              </a:defRPr>
            </a:lvl9pPr>
          </a:lstStyle>
          <a:p>
            <a:pPr eaLnBrk="1" hangingPunct="1"/>
            <a:fld id="{A6BBBD98-C927-0941-A5D3-2E2B7866C3AF}" type="slidenum">
              <a:rPr lang="es-ES" sz="1200">
                <a:solidFill>
                  <a:schemeClr val="tx1"/>
                </a:solidFill>
                <a:latin typeface="Times New Roman" charset="0"/>
              </a:rPr>
              <a:pPr eaLnBrk="1" hangingPunct="1"/>
              <a:t>15</a:t>
            </a:fld>
            <a:endParaRPr lang="es-ES" sz="1200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28675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solidFill>
            <a:srgbClr val="FFFFFF"/>
          </a:solidFill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357" y="4715153"/>
            <a:ext cx="4984962" cy="4466987"/>
          </a:xfrm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s-ES_tradnl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b="1">
                <a:latin typeface="Calibri"/>
                <a:cs typeface="Calibri"/>
              </a:defRPr>
            </a:lvl1pPr>
          </a:lstStyle>
          <a:p>
            <a:r>
              <a:rPr lang="es-ES_tradnl" dirty="0" err="1" smtClean="0"/>
              <a:t>Click</a:t>
            </a:r>
            <a:r>
              <a:rPr lang="es-ES_tradnl" dirty="0" smtClean="0"/>
              <a:t> </a:t>
            </a:r>
            <a:r>
              <a:rPr lang="es-ES_tradnl" dirty="0" err="1" smtClean="0"/>
              <a:t>to</a:t>
            </a:r>
            <a:r>
              <a:rPr lang="es-ES_tradnl" dirty="0" smtClean="0"/>
              <a:t> </a:t>
            </a:r>
            <a:r>
              <a:rPr lang="es-ES_tradnl" dirty="0" err="1" smtClean="0"/>
              <a:t>edit</a:t>
            </a:r>
            <a:r>
              <a:rPr lang="es-ES_tradnl" dirty="0" smtClean="0"/>
              <a:t> Master </a:t>
            </a:r>
            <a:r>
              <a:rPr lang="es-ES_tradnl" dirty="0" err="1" smtClean="0"/>
              <a:t>title</a:t>
            </a:r>
            <a:r>
              <a:rPr lang="es-ES_tradnl" dirty="0" smtClean="0"/>
              <a:t> </a:t>
            </a:r>
            <a:r>
              <a:rPr lang="es-ES_tradnl" dirty="0" err="1" smtClean="0"/>
              <a:t>style</a:t>
            </a:r>
            <a:endParaRPr lang="es-E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 sz="2800" b="1" i="1">
                <a:latin typeface="Calibri"/>
                <a:cs typeface="Calibri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_tradnl" dirty="0" err="1" smtClean="0"/>
              <a:t>Click</a:t>
            </a:r>
            <a:r>
              <a:rPr lang="es-ES_tradnl" dirty="0" smtClean="0"/>
              <a:t> </a:t>
            </a:r>
            <a:r>
              <a:rPr lang="es-ES_tradnl" dirty="0" err="1" smtClean="0"/>
              <a:t>to</a:t>
            </a:r>
            <a:r>
              <a:rPr lang="es-ES_tradnl" dirty="0" smtClean="0"/>
              <a:t> </a:t>
            </a:r>
            <a:r>
              <a:rPr lang="es-ES_tradnl" dirty="0" err="1" smtClean="0"/>
              <a:t>edit</a:t>
            </a:r>
            <a:r>
              <a:rPr lang="es-ES_tradnl" dirty="0" smtClean="0"/>
              <a:t> Master </a:t>
            </a:r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style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561396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s-E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AB1D9205-7405-5F45-97E1-538595933D6A}" type="slidenum">
              <a:rPr lang="es-ES"/>
              <a:pPr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956778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Click to edit Master title style</a:t>
            </a:r>
            <a:endParaRPr lang="es-E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E2458C4D-FA46-0A42-91AE-0E1FC525A0C7}" type="slidenum">
              <a:rPr lang="es-ES"/>
              <a:pPr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608550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s-E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s-E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s-E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B1800A7A-7730-1241-B128-3E14F8A8E98C}" type="slidenum">
              <a:rPr lang="es-ES"/>
              <a:pPr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16954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_tradnl" smtClean="0"/>
              <a:t>Click to edit Master title style</a:t>
            </a:r>
            <a:endParaRPr lang="es-E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s-E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s-E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92896D7-1C1C-AF40-8074-10E640EFDF5A}" type="slidenum">
              <a:rPr lang="es-ES"/>
              <a:pPr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044270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s-E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D41DC946-5170-9740-91B2-A0944D0E9245}" type="slidenum">
              <a:rPr lang="es-ES"/>
              <a:pPr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529069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D5593519-9789-C146-8935-B6031DFEBB62}" type="slidenum">
              <a:rPr lang="es-ES"/>
              <a:pPr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480613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Click to edit Master title style</a:t>
            </a:r>
            <a:endParaRPr lang="es-E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s-E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66D36CED-77CB-784D-9C32-A7B3AEDC3125}" type="slidenum">
              <a:rPr lang="es-ES"/>
              <a:pPr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227166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Click to edit Master title style</a:t>
            </a:r>
            <a:endParaRPr lang="es-E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C4D3529-CC41-464F-AA54-1F75532902EF}" type="slidenum">
              <a:rPr lang="es-ES"/>
              <a:pPr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758267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s-E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4161C5BF-06BB-844C-8CBD-486BF25916C9}" type="slidenum">
              <a:rPr lang="es-ES"/>
              <a:pPr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382461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914400"/>
            <a:ext cx="1943100" cy="5181600"/>
          </a:xfrm>
        </p:spPr>
        <p:txBody>
          <a:bodyPr vert="eaVert"/>
          <a:lstStyle/>
          <a:p>
            <a:r>
              <a:rPr lang="es-ES_tradnl" smtClean="0"/>
              <a:t>Click to edit Master title style</a:t>
            </a:r>
            <a:endParaRPr lang="es-E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914400"/>
            <a:ext cx="5676900" cy="5181600"/>
          </a:xfrm>
        </p:spPr>
        <p:txBody>
          <a:bodyPr vert="eaVert"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164F8816-F34A-E844-A17B-CEA80B6CD5EE}" type="slidenum">
              <a:rPr lang="es-ES"/>
              <a:pPr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984853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914400"/>
            <a:ext cx="7772400" cy="838200"/>
          </a:xfrm>
        </p:spPr>
        <p:txBody>
          <a:bodyPr/>
          <a:lstStyle/>
          <a:p>
            <a:r>
              <a:rPr lang="es-ES_tradnl" smtClean="0"/>
              <a:t>Click to edit Master title style</a:t>
            </a:r>
            <a:endParaRPr lang="es-E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s-E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s-E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A09A8B5-3DE7-6844-B462-B0D52CDE2DEF}" type="slidenum">
              <a:rPr lang="es-ES"/>
              <a:pPr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797487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11560" y="116632"/>
            <a:ext cx="7200800" cy="9906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12" name="13 Marcador de fecha"/>
          <p:cNvSpPr>
            <a:spLocks noGrp="1"/>
          </p:cNvSpPr>
          <p:nvPr>
            <p:ph type="dt" sz="half" idx="10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3" name="2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684463" y="6332538"/>
            <a:ext cx="3535362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431269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5" Type="http://schemas.openxmlformats.org/officeDocument/2006/relationships/vmlDrawing" Target="../drawings/vmlDrawing1.vml"/><Relationship Id="rId16" Type="http://schemas.openxmlformats.org/officeDocument/2006/relationships/oleObject" Target="../embeddings/oleObject1.bin"/><Relationship Id="rId17" Type="http://schemas.openxmlformats.org/officeDocument/2006/relationships/image" Target="../media/image1.png"/><Relationship Id="rId18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88640"/>
            <a:ext cx="77724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algn="ctr" rt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dirty="0"/>
              <a:t>Haga clic para modificar el estilo de título del patrón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</a:pPr>
            <a:r>
              <a:rPr lang="es-ES" dirty="0"/>
              <a:t>Haga clic para modificar el estilo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</a:p>
        </p:txBody>
      </p:sp>
      <p:sp>
        <p:nvSpPr>
          <p:cNvPr id="88073" name="Line 9"/>
          <p:cNvSpPr>
            <a:spLocks noChangeShapeType="1"/>
          </p:cNvSpPr>
          <p:nvPr/>
        </p:nvSpPr>
        <p:spPr bwMode="auto">
          <a:xfrm>
            <a:off x="685800" y="1124744"/>
            <a:ext cx="7696200" cy="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s-ES">
              <a:ea typeface="+mn-ea"/>
              <a:cs typeface="+mn-cs"/>
            </a:endParaRPr>
          </a:p>
        </p:txBody>
      </p:sp>
      <p:graphicFrame>
        <p:nvGraphicFramePr>
          <p:cNvPr id="10" name="Object 3"/>
          <p:cNvGraphicFramePr>
            <a:graphicFrameLocks noChangeAspect="1"/>
          </p:cNvGraphicFramePr>
          <p:nvPr userDrawn="1"/>
        </p:nvGraphicFramePr>
        <p:xfrm>
          <a:off x="7667625" y="6096000"/>
          <a:ext cx="1400175" cy="549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6" name="Fotografía de Photo Editor" r:id="rId16" imgW="2085714" imgH="819048" progId="MSPhotoEd.3">
                  <p:embed/>
                </p:oleObj>
              </mc:Choice>
              <mc:Fallback>
                <p:oleObj name="Fotografía de Photo Editor" r:id="rId16" imgW="2085714" imgH="819048" progId="MSPhotoEd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67625" y="6096000"/>
                        <a:ext cx="1400175" cy="549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Imagen 3" descr="ciade nuevo.png"/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5913438"/>
            <a:ext cx="1347788" cy="900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lang="es-ES" sz="3600" b="1" dirty="0">
          <a:solidFill>
            <a:srgbClr val="CC3300"/>
          </a:solidFill>
          <a:latin typeface="Calibri"/>
          <a:ea typeface="ＭＳ Ｐゴシック" pitchFamily="-111" charset="-128"/>
          <a:cs typeface="Calibri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2"/>
          </a:solidFill>
          <a:latin typeface="Times New Roman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2"/>
          </a:solidFill>
          <a:latin typeface="Times New Roman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2"/>
          </a:solidFill>
          <a:latin typeface="Times New Roman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2"/>
          </a:solidFill>
          <a:latin typeface="Times New Roman" charset="0"/>
          <a:ea typeface="ＭＳ Ｐゴシック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accent2"/>
          </a:solidFill>
          <a:latin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accent2"/>
          </a:solidFill>
          <a:latin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accent2"/>
          </a:solidFill>
          <a:latin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accent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lang="es-ES" sz="3200" dirty="0">
          <a:solidFill>
            <a:schemeClr val="accent2"/>
          </a:solidFill>
          <a:latin typeface="+mn-lt"/>
          <a:ea typeface="ＭＳ Ｐゴシック" pitchFamily="-111" charset="-128"/>
          <a:cs typeface="ＭＳ Ｐゴシック" pitchFamily="-111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accent2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accent2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accent2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accent2"/>
          </a:solidFill>
          <a:latin typeface="+mn-lt"/>
          <a:ea typeface="ＭＳ Ｐゴシック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accent2"/>
          </a:solidFill>
          <a:latin typeface="+mn-lt"/>
          <a:ea typeface="ＭＳ Ｐゴシック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accent2"/>
          </a:solidFill>
          <a:latin typeface="+mn-lt"/>
          <a:ea typeface="ＭＳ Ｐゴシック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accent2"/>
          </a:solidFill>
          <a:latin typeface="+mn-lt"/>
          <a:ea typeface="ＭＳ Ｐゴシック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accent2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://www.ciade.org/" TargetMode="External"/><Relationship Id="rId3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wm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mailto:ciade@uam.e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6" name="Text Box 7"/>
          <p:cNvSpPr txBox="1">
            <a:spLocks noChangeArrowheads="1"/>
          </p:cNvSpPr>
          <p:nvPr/>
        </p:nvSpPr>
        <p:spPr bwMode="auto">
          <a:xfrm>
            <a:off x="4139952" y="4869160"/>
            <a:ext cx="4752082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s-ES" sz="1800" dirty="0">
                <a:solidFill>
                  <a:schemeClr val="accent2"/>
                </a:solidFill>
                <a:latin typeface="Candara" charset="0"/>
              </a:rPr>
              <a:t>Isidro de </a:t>
            </a:r>
            <a:r>
              <a:rPr lang="es-ES" sz="1800" dirty="0" smtClean="0">
                <a:solidFill>
                  <a:schemeClr val="accent2"/>
                </a:solidFill>
                <a:latin typeface="Candara" charset="0"/>
              </a:rPr>
              <a:t>Pablo López </a:t>
            </a:r>
          </a:p>
          <a:p>
            <a:pPr algn="ctr" eaLnBrk="1" hangingPunct="1"/>
            <a:r>
              <a:rPr lang="es-ES" sz="1800" dirty="0" smtClean="0">
                <a:solidFill>
                  <a:schemeClr val="accent2"/>
                </a:solidFill>
                <a:latin typeface="Candara" charset="0"/>
              </a:rPr>
              <a:t>Director Centro de Iniciativas Emprendedoras</a:t>
            </a:r>
            <a:endParaRPr lang="es-ES" sz="1800" dirty="0">
              <a:solidFill>
                <a:schemeClr val="accent2"/>
              </a:solidFill>
              <a:latin typeface="Candara" charset="0"/>
            </a:endParaRPr>
          </a:p>
          <a:p>
            <a:pPr algn="ctr" eaLnBrk="1" hangingPunct="1"/>
            <a:r>
              <a:rPr lang="es-ES" sz="1800" dirty="0">
                <a:solidFill>
                  <a:schemeClr val="accent1"/>
                </a:solidFill>
                <a:latin typeface="Candara" charset="0"/>
                <a:hlinkClick r:id="rId2"/>
              </a:rPr>
              <a:t>www.ciade.org</a:t>
            </a:r>
            <a:endParaRPr lang="es-ES" sz="1800" dirty="0">
              <a:solidFill>
                <a:schemeClr val="accent1"/>
              </a:solidFill>
              <a:latin typeface="Candara" charset="0"/>
            </a:endParaRPr>
          </a:p>
          <a:p>
            <a:pPr algn="ctr" eaLnBrk="1" hangingPunct="1"/>
            <a:r>
              <a:rPr lang="es-ES" sz="1800" dirty="0" err="1">
                <a:solidFill>
                  <a:schemeClr val="accent2"/>
                </a:solidFill>
                <a:latin typeface="Candara" charset="0"/>
              </a:rPr>
              <a:t>ciade@uam.es</a:t>
            </a:r>
            <a:endParaRPr lang="es-ES" sz="1800" b="1" dirty="0">
              <a:solidFill>
                <a:schemeClr val="accent2"/>
              </a:solidFill>
              <a:latin typeface="Candara" charset="0"/>
            </a:endParaRPr>
          </a:p>
        </p:txBody>
      </p:sp>
      <p:sp>
        <p:nvSpPr>
          <p:cNvPr id="122888" name="Rectangle 8"/>
          <p:cNvSpPr>
            <a:spLocks noChangeArrowheads="1"/>
          </p:cNvSpPr>
          <p:nvPr/>
        </p:nvSpPr>
        <p:spPr bwMode="auto">
          <a:xfrm>
            <a:off x="1763688" y="1124744"/>
            <a:ext cx="5976937" cy="93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es-ES" sz="4200" b="1" dirty="0">
                <a:solidFill>
                  <a:srgbClr val="CC3300"/>
                </a:solidFill>
                <a:latin typeface="Candara" charset="0"/>
              </a:rPr>
              <a:t>Emprendimiento Social</a:t>
            </a:r>
            <a:r>
              <a:rPr lang="es-ES" sz="4200" b="1" dirty="0" smtClean="0">
                <a:solidFill>
                  <a:srgbClr val="CC3300"/>
                </a:solidFill>
                <a:latin typeface="Candara" charset="0"/>
              </a:rPr>
              <a:t>:</a:t>
            </a:r>
            <a:endParaRPr lang="ca-ES" sz="4200" b="1" dirty="0">
              <a:solidFill>
                <a:srgbClr val="CC3300"/>
              </a:solidFill>
              <a:latin typeface="Candara" charset="0"/>
            </a:endParaRPr>
          </a:p>
        </p:txBody>
      </p:sp>
      <p:sp>
        <p:nvSpPr>
          <p:cNvPr id="122891" name="Rectangle 11"/>
          <p:cNvSpPr>
            <a:spLocks noChangeArrowheads="1"/>
          </p:cNvSpPr>
          <p:nvPr/>
        </p:nvSpPr>
        <p:spPr bwMode="auto">
          <a:xfrm>
            <a:off x="3275856" y="2132856"/>
            <a:ext cx="3203575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es-ES" sz="3600" b="1" dirty="0" smtClean="0">
                <a:solidFill>
                  <a:srgbClr val="000090"/>
                </a:solidFill>
                <a:latin typeface="Candara" charset="0"/>
              </a:rPr>
              <a:t>Aproximación a través de la</a:t>
            </a:r>
            <a:endParaRPr lang="ca-ES" sz="3600" b="1" dirty="0">
              <a:solidFill>
                <a:srgbClr val="000090"/>
              </a:solidFill>
              <a:latin typeface="Candara" charset="0"/>
            </a:endParaRPr>
          </a:p>
        </p:txBody>
      </p:sp>
      <p:sp>
        <p:nvSpPr>
          <p:cNvPr id="122892" name="Rectangle 12"/>
          <p:cNvSpPr>
            <a:spLocks noChangeArrowheads="1"/>
          </p:cNvSpPr>
          <p:nvPr/>
        </p:nvSpPr>
        <p:spPr bwMode="auto">
          <a:xfrm>
            <a:off x="4788024" y="3356992"/>
            <a:ext cx="4824939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es-ES" sz="3600" b="1" dirty="0">
                <a:solidFill>
                  <a:srgbClr val="000090"/>
                </a:solidFill>
                <a:latin typeface="Candara" charset="0"/>
              </a:rPr>
              <a:t>colaboración</a:t>
            </a:r>
            <a:r>
              <a:rPr lang="es-ES" sz="3600" b="1" dirty="0">
                <a:solidFill>
                  <a:srgbClr val="000090"/>
                </a:solidFill>
                <a:latin typeface="Candara" charset="0"/>
              </a:rPr>
              <a:t> Universidad-Empresa</a:t>
            </a:r>
            <a:endParaRPr lang="ca-ES" sz="3600" b="1" dirty="0">
              <a:solidFill>
                <a:srgbClr val="000090"/>
              </a:solidFill>
              <a:latin typeface="Candara" charset="0"/>
            </a:endParaRPr>
          </a:p>
        </p:txBody>
      </p:sp>
      <p:pic>
        <p:nvPicPr>
          <p:cNvPr id="2" name="Imagen 1" descr="Captura de pantalla 2014-05-04 a la(s) 18.41.43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2204864"/>
            <a:ext cx="2789684" cy="316405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6"/>
          <p:cNvSpPr>
            <a:spLocks noGrp="1" noChangeArrowheads="1"/>
          </p:cNvSpPr>
          <p:nvPr>
            <p:ph type="title"/>
          </p:nvPr>
        </p:nvSpPr>
        <p:spPr>
          <a:xfrm>
            <a:off x="685800" y="188640"/>
            <a:ext cx="8001000" cy="838200"/>
          </a:xfrm>
        </p:spPr>
        <p:txBody>
          <a:bodyPr/>
          <a:lstStyle/>
          <a:p>
            <a:pPr eaLnBrk="1" hangingPunct="1"/>
            <a:r>
              <a:rPr lang="es-ES_tradnl" sz="3200" dirty="0">
                <a:latin typeface="Calibri" charset="0"/>
                <a:ea typeface="ＭＳ Ｐゴシック" charset="0"/>
              </a:rPr>
              <a:t>EVOLUCIÓN DEL PAPEL DE LA UNIVERSIDAD EN LA SOCIEDAD</a:t>
            </a:r>
          </a:p>
        </p:txBody>
      </p:sp>
      <p:graphicFrame>
        <p:nvGraphicFramePr>
          <p:cNvPr id="112876" name="Group 236"/>
          <p:cNvGraphicFramePr>
            <a:graphicFrameLocks noGrp="1"/>
          </p:cNvGraphicFramePr>
          <p:nvPr>
            <p:ph idx="1"/>
          </p:nvPr>
        </p:nvGraphicFramePr>
        <p:xfrm>
          <a:off x="685800" y="1828800"/>
          <a:ext cx="7772400" cy="3124200"/>
        </p:xfrm>
        <a:graphic>
          <a:graphicData uri="http://schemas.openxmlformats.org/drawingml/2006/table">
            <a:tbl>
              <a:tblPr/>
              <a:tblGrid>
                <a:gridCol w="1371600"/>
                <a:gridCol w="3810000"/>
                <a:gridCol w="2590800"/>
              </a:tblGrid>
              <a:tr h="685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_tradnl" sz="1800" b="1" i="0" u="none" strike="noStrike" cap="none" normalizeH="0" baseline="0">
                        <a:ln>
                          <a:noFill/>
                        </a:ln>
                        <a:solidFill>
                          <a:srgbClr val="22228B"/>
                        </a:solidFill>
                        <a:effectLst/>
                        <a:latin typeface="Tahom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2222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222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222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222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22228B"/>
                          </a:solidFill>
                          <a:effectLst/>
                          <a:latin typeface="Tahoma" charset="0"/>
                          <a:ea typeface="ＭＳ Ｐゴシック" charset="0"/>
                          <a:cs typeface="ＭＳ Ｐゴシック" charset="0"/>
                        </a:rPr>
                        <a:t>Orientación de la Universidad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2222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222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222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222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22228B"/>
                          </a:solidFill>
                          <a:effectLst/>
                          <a:latin typeface="Tahoma" charset="0"/>
                          <a:ea typeface="ＭＳ Ｐゴシック" charset="0"/>
                          <a:cs typeface="ＭＳ Ｐゴシック" charset="0"/>
                        </a:rPr>
                        <a:t>Modelo de Universidad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2222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222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222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222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22228B"/>
                          </a:solidFill>
                          <a:effectLst/>
                          <a:latin typeface="Tahoma" charset="0"/>
                          <a:ea typeface="ＭＳ Ｐゴシック" charset="0"/>
                          <a:cs typeface="ＭＳ Ｐゴシック" charset="0"/>
                        </a:rPr>
                        <a:t>s. XII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2222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222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222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222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22228B"/>
                          </a:solidFill>
                          <a:effectLst/>
                          <a:latin typeface="Tahoma" charset="0"/>
                          <a:ea typeface="ＭＳ Ｐゴシック" charset="0"/>
                          <a:cs typeface="ＭＳ Ｐゴシック" charset="0"/>
                        </a:rPr>
                        <a:t>Humanista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2222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222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222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222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22228B"/>
                          </a:solidFill>
                          <a:effectLst/>
                          <a:latin typeface="Tahoma" charset="0"/>
                          <a:ea typeface="ＭＳ Ｐゴシック" charset="0"/>
                          <a:cs typeface="ＭＳ Ｐゴシック" charset="0"/>
                        </a:rPr>
                        <a:t>Transmisión de conocimiento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2222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222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222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222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22228B"/>
                          </a:solidFill>
                          <a:effectLst/>
                          <a:latin typeface="Tahoma" charset="0"/>
                          <a:ea typeface="ＭＳ Ｐゴシック" charset="0"/>
                          <a:cs typeface="ＭＳ Ｐゴシック" charset="0"/>
                        </a:rPr>
                        <a:t>s. XIX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2222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222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222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222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22228B"/>
                          </a:solidFill>
                          <a:effectLst/>
                          <a:latin typeface="Tahoma" charset="0"/>
                          <a:ea typeface="ＭＳ Ｐゴシック" charset="0"/>
                          <a:cs typeface="ＭＳ Ｐゴシック" charset="0"/>
                        </a:rPr>
                        <a:t>Soporte a procesos de industrialización modernos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2222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222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222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222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22228B"/>
                          </a:solidFill>
                          <a:effectLst/>
                          <a:latin typeface="Tahoma" charset="0"/>
                          <a:ea typeface="ＭＳ Ｐゴシック" charset="0"/>
                          <a:cs typeface="ＭＳ Ｐゴシック" charset="0"/>
                        </a:rPr>
                        <a:t>Docente + Investigadora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2222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222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222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222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22228B"/>
                          </a:solidFill>
                          <a:effectLst/>
                          <a:latin typeface="Tahoma" charset="0"/>
                          <a:ea typeface="ＭＳ Ｐゴシック" charset="0"/>
                          <a:cs typeface="ＭＳ Ｐゴシック" charset="0"/>
                        </a:rPr>
                        <a:t>s. XX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2222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222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222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222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22228B"/>
                          </a:solidFill>
                          <a:effectLst/>
                          <a:latin typeface="Tahoma" charset="0"/>
                          <a:ea typeface="ＭＳ Ｐゴシック" charset="0"/>
                          <a:cs typeface="ＭＳ Ｐゴシック" charset="0"/>
                        </a:rPr>
                        <a:t>Transferencia y puesta en valor de la tecnología y el conocimiento como agente activo de su entorno socioeconómico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2222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222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222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222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22228B"/>
                          </a:solidFill>
                          <a:effectLst/>
                          <a:latin typeface="Tahoma" charset="0"/>
                          <a:ea typeface="ＭＳ Ｐゴシック" charset="0"/>
                          <a:cs typeface="ＭＳ Ｐゴシック" charset="0"/>
                        </a:rPr>
                        <a:t>Docente + Investigadora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22228B"/>
                          </a:solidFill>
                          <a:effectLst/>
                          <a:latin typeface="Tahoma" charset="0"/>
                          <a:ea typeface="ＭＳ Ｐゴシック" charset="0"/>
                          <a:cs typeface="ＭＳ Ｐゴシック" charset="0"/>
                        </a:rPr>
                        <a:t>+ Emprendedora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2222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222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222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222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7433" name="Text Box 231"/>
          <p:cNvSpPr txBox="1">
            <a:spLocks noChangeArrowheads="1"/>
          </p:cNvSpPr>
          <p:nvPr/>
        </p:nvSpPr>
        <p:spPr bwMode="auto">
          <a:xfrm>
            <a:off x="1431925" y="5137150"/>
            <a:ext cx="6340475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rgbClr val="CC3300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000">
                <a:solidFill>
                  <a:srgbClr val="CC3300"/>
                </a:solidFill>
                <a:latin typeface="Verdana" charset="0"/>
                <a:ea typeface="ＭＳ Ｐゴシック" charset="0"/>
              </a:defRPr>
            </a:lvl2pPr>
            <a:lvl3pPr eaLnBrk="0" hangingPunct="0">
              <a:defRPr sz="2000">
                <a:solidFill>
                  <a:srgbClr val="CC3300"/>
                </a:solidFill>
                <a:latin typeface="Verdana" charset="0"/>
                <a:ea typeface="ＭＳ Ｐゴシック" charset="0"/>
              </a:defRPr>
            </a:lvl3pPr>
            <a:lvl4pPr eaLnBrk="0" hangingPunct="0">
              <a:defRPr sz="2000">
                <a:solidFill>
                  <a:srgbClr val="CC3300"/>
                </a:solidFill>
                <a:latin typeface="Verdana" charset="0"/>
                <a:ea typeface="ＭＳ Ｐゴシック" charset="0"/>
              </a:defRPr>
            </a:lvl4pPr>
            <a:lvl5pPr eaLnBrk="0" hangingPunct="0">
              <a:defRPr sz="2000">
                <a:solidFill>
                  <a:srgbClr val="CC3300"/>
                </a:solidFill>
                <a:latin typeface="Verdan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CC3300"/>
                </a:solidFill>
                <a:latin typeface="Verdan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CC3300"/>
                </a:solidFill>
                <a:latin typeface="Verdan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CC3300"/>
                </a:solidFill>
                <a:latin typeface="Verdan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CC3300"/>
                </a:solidFill>
                <a:latin typeface="Verdana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s-ES_tradnl" b="1" dirty="0">
                <a:latin typeface="Tahoma" charset="0"/>
              </a:rPr>
              <a:t>La investigación es la base de la docencia de calidad y de la innovación que necesitan la Sociedad y la Empresa</a:t>
            </a:r>
          </a:p>
        </p:txBody>
      </p:sp>
    </p:spTree>
    <p:extLst>
      <p:ext uri="{BB962C8B-B14F-4D97-AF65-F5344CB8AC3E}">
        <p14:creationId xmlns:p14="http://schemas.microsoft.com/office/powerpoint/2010/main" val="220971474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>
                <a:latin typeface="Calibri" charset="0"/>
                <a:ea typeface="ＭＳ Ｐゴシック" charset="0"/>
              </a:rPr>
              <a:t>POR QU</a:t>
            </a:r>
            <a:r>
              <a:rPr lang="es-ES_tradnl" altLang="ja-JP">
                <a:latin typeface="Calibri" charset="0"/>
                <a:ea typeface="ＭＳ Ｐゴシック" charset="0"/>
              </a:rPr>
              <a:t>É DEBE UNA</a:t>
            </a:r>
            <a:r>
              <a:rPr lang="es-ES_tradnl">
                <a:latin typeface="Calibri" charset="0"/>
                <a:ea typeface="ＭＳ Ｐゴシック" charset="0"/>
              </a:rPr>
              <a:t> UNIVERSIDAD SER EMPRENDEDORA</a:t>
            </a:r>
          </a:p>
        </p:txBody>
      </p:sp>
      <p:sp>
        <p:nvSpPr>
          <p:cNvPr id="18435" name="Rectangle 6"/>
          <p:cNvSpPr>
            <a:spLocks noGrp="1" noChangeArrowheads="1"/>
          </p:cNvSpPr>
          <p:nvPr>
            <p:ph sz="half" idx="1"/>
          </p:nvPr>
        </p:nvSpPr>
        <p:spPr>
          <a:xfrm>
            <a:off x="533400" y="1412776"/>
            <a:ext cx="4419600" cy="4648200"/>
          </a:xfrm>
        </p:spPr>
        <p:txBody>
          <a:bodyPr/>
          <a:lstStyle/>
          <a:p>
            <a:pPr eaLnBrk="1" hangingPunct="1">
              <a:spcAft>
                <a:spcPts val="1200"/>
              </a:spcAft>
            </a:pPr>
            <a:r>
              <a:rPr lang="es-ES_tradnl" sz="2400" dirty="0">
                <a:solidFill>
                  <a:srgbClr val="000090"/>
                </a:solidFill>
                <a:latin typeface="Calibri" charset="0"/>
                <a:ea typeface="ＭＳ Ｐゴシック" charset="0"/>
              </a:rPr>
              <a:t>Agente activo en el desarrollo del territorio</a:t>
            </a:r>
            <a:endParaRPr lang="es-ES_tradnl" altLang="ja-JP" sz="2400" dirty="0">
              <a:solidFill>
                <a:srgbClr val="000090"/>
              </a:solidFill>
              <a:latin typeface="Calibri" charset="0"/>
              <a:ea typeface="ＭＳ Ｐゴシック" charset="0"/>
            </a:endParaRPr>
          </a:p>
          <a:p>
            <a:pPr eaLnBrk="1" hangingPunct="1">
              <a:spcAft>
                <a:spcPts val="1200"/>
              </a:spcAft>
            </a:pPr>
            <a:r>
              <a:rPr lang="es-ES_tradnl" altLang="ja-JP" sz="2400" dirty="0">
                <a:solidFill>
                  <a:srgbClr val="000090"/>
                </a:solidFill>
                <a:latin typeface="Calibri" charset="0"/>
                <a:ea typeface="ＭＳ Ｐゴシック" charset="0"/>
              </a:rPr>
              <a:t>Para facilitar los intercambios de conocimiento con el tejido económico y social</a:t>
            </a:r>
          </a:p>
          <a:p>
            <a:pPr eaLnBrk="1" hangingPunct="1">
              <a:spcAft>
                <a:spcPts val="1200"/>
              </a:spcAft>
            </a:pPr>
            <a:r>
              <a:rPr lang="es-ES_tradnl" altLang="ja-JP" sz="2400" dirty="0">
                <a:solidFill>
                  <a:srgbClr val="000090"/>
                </a:solidFill>
                <a:latin typeface="Calibri" charset="0"/>
                <a:ea typeface="ＭＳ Ｐゴシック" charset="0"/>
              </a:rPr>
              <a:t>Para contribuir a la empleabilidad de sus graduados.</a:t>
            </a:r>
          </a:p>
          <a:p>
            <a:pPr eaLnBrk="1" hangingPunct="1">
              <a:spcAft>
                <a:spcPts val="1200"/>
              </a:spcAft>
            </a:pPr>
            <a:r>
              <a:rPr lang="es-ES_tradnl" altLang="ja-JP" sz="2400" dirty="0">
                <a:solidFill>
                  <a:srgbClr val="000090"/>
                </a:solidFill>
                <a:latin typeface="Calibri" charset="0"/>
                <a:ea typeface="ＭＳ Ｐゴシック" charset="0"/>
              </a:rPr>
              <a:t>Para incrementar y diversificar sus fuentes de financiación.</a:t>
            </a:r>
            <a:endParaRPr lang="es-ES_tradnl" sz="2400" dirty="0">
              <a:solidFill>
                <a:srgbClr val="000090"/>
              </a:solidFill>
              <a:latin typeface="Calibri" charset="0"/>
              <a:ea typeface="ＭＳ Ｐゴシック" charset="0"/>
            </a:endParaRPr>
          </a:p>
        </p:txBody>
      </p:sp>
      <p:pic>
        <p:nvPicPr>
          <p:cNvPr id="18436" name="Picture 4" descr="IMG_036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2209800"/>
            <a:ext cx="3962400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561629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2" name="Group 3"/>
          <p:cNvGrpSpPr>
            <a:grpSpLocks/>
          </p:cNvGrpSpPr>
          <p:nvPr/>
        </p:nvGrpSpPr>
        <p:grpSpPr bwMode="auto">
          <a:xfrm>
            <a:off x="1828800" y="990600"/>
            <a:ext cx="5380038" cy="5999163"/>
            <a:chOff x="1247" y="624"/>
            <a:chExt cx="3389" cy="3779"/>
          </a:xfrm>
        </p:grpSpPr>
        <p:pic>
          <p:nvPicPr>
            <p:cNvPr id="20491" name="Picture 4" descr="helice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892435">
              <a:off x="1247" y="624"/>
              <a:ext cx="3389" cy="37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492" name="Text Box 5"/>
            <p:cNvSpPr txBox="1">
              <a:spLocks noChangeArrowheads="1"/>
            </p:cNvSpPr>
            <p:nvPr/>
          </p:nvSpPr>
          <p:spPr bwMode="auto">
            <a:xfrm rot="2254513">
              <a:off x="2828" y="3152"/>
              <a:ext cx="1055" cy="4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 sz="2000">
                  <a:solidFill>
                    <a:srgbClr val="CC3300"/>
                  </a:solidFill>
                  <a:latin typeface="Verdana" charset="0"/>
                  <a:ea typeface="ＭＳ Ｐゴシック" charset="0"/>
                  <a:cs typeface="ＭＳ Ｐゴシック" charset="0"/>
                </a:defRPr>
              </a:lvl1pPr>
              <a:lvl2pPr marL="37931725" indent="-37474525" eaLnBrk="0" hangingPunct="0">
                <a:defRPr sz="2000">
                  <a:solidFill>
                    <a:srgbClr val="CC3300"/>
                  </a:solidFill>
                  <a:latin typeface="Verdana" charset="0"/>
                  <a:ea typeface="ＭＳ Ｐゴシック" charset="0"/>
                </a:defRPr>
              </a:lvl2pPr>
              <a:lvl3pPr eaLnBrk="0" hangingPunct="0">
                <a:defRPr sz="2000">
                  <a:solidFill>
                    <a:srgbClr val="CC3300"/>
                  </a:solidFill>
                  <a:latin typeface="Verdana" charset="0"/>
                  <a:ea typeface="ＭＳ Ｐゴシック" charset="0"/>
                </a:defRPr>
              </a:lvl3pPr>
              <a:lvl4pPr eaLnBrk="0" hangingPunct="0">
                <a:defRPr sz="2000">
                  <a:solidFill>
                    <a:srgbClr val="CC3300"/>
                  </a:solidFill>
                  <a:latin typeface="Verdana" charset="0"/>
                  <a:ea typeface="ＭＳ Ｐゴシック" charset="0"/>
                </a:defRPr>
              </a:lvl4pPr>
              <a:lvl5pPr eaLnBrk="0" hangingPunct="0">
                <a:defRPr sz="2000">
                  <a:solidFill>
                    <a:srgbClr val="CC3300"/>
                  </a:solidFill>
                  <a:latin typeface="Verdana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CC3300"/>
                  </a:solidFill>
                  <a:latin typeface="Verdana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CC3300"/>
                  </a:solidFill>
                  <a:latin typeface="Verdana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CC3300"/>
                  </a:solidFill>
                  <a:latin typeface="Verdana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CC3300"/>
                  </a:solidFill>
                  <a:latin typeface="Verdana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s-ES_tradnl" sz="2200">
                  <a:latin typeface="Arial Black" charset="0"/>
                </a:rPr>
                <a:t>  </a:t>
              </a:r>
              <a:r>
                <a:rPr lang="es-ES_tradnl" sz="1600">
                  <a:solidFill>
                    <a:srgbClr val="EEFB00"/>
                  </a:solidFill>
                  <a:latin typeface="Arial Black" charset="0"/>
                </a:rPr>
                <a:t>TEJIDO</a:t>
              </a:r>
            </a:p>
            <a:p>
              <a:pPr eaLnBrk="1" hangingPunct="1"/>
              <a:r>
                <a:rPr lang="es-ES_tradnl" sz="1600">
                  <a:solidFill>
                    <a:srgbClr val="EEFB00"/>
                  </a:solidFill>
                  <a:latin typeface="Arial Black" charset="0"/>
                </a:rPr>
                <a:t> ASOCIATIVO</a:t>
              </a:r>
              <a:endParaRPr lang="es-ES_tradnl" sz="2400">
                <a:latin typeface="Arial Black" charset="0"/>
              </a:endParaRPr>
            </a:p>
          </p:txBody>
        </p:sp>
        <p:sp>
          <p:nvSpPr>
            <p:cNvPr id="20493" name="Text Box 6"/>
            <p:cNvSpPr txBox="1">
              <a:spLocks noChangeArrowheads="1"/>
            </p:cNvSpPr>
            <p:nvPr/>
          </p:nvSpPr>
          <p:spPr bwMode="auto">
            <a:xfrm rot="7796049" flipV="1">
              <a:off x="1559" y="2808"/>
              <a:ext cx="1112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 sz="2000">
                  <a:solidFill>
                    <a:srgbClr val="CC3300"/>
                  </a:solidFill>
                  <a:latin typeface="Verdana" charset="0"/>
                  <a:ea typeface="ＭＳ Ｐゴシック" charset="0"/>
                  <a:cs typeface="ＭＳ Ｐゴシック" charset="0"/>
                </a:defRPr>
              </a:lvl1pPr>
              <a:lvl2pPr marL="37931725" indent="-37474525" eaLnBrk="0" hangingPunct="0">
                <a:defRPr sz="2000">
                  <a:solidFill>
                    <a:srgbClr val="CC3300"/>
                  </a:solidFill>
                  <a:latin typeface="Verdana" charset="0"/>
                  <a:ea typeface="ＭＳ Ｐゴシック" charset="0"/>
                </a:defRPr>
              </a:lvl2pPr>
              <a:lvl3pPr eaLnBrk="0" hangingPunct="0">
                <a:defRPr sz="2000">
                  <a:solidFill>
                    <a:srgbClr val="CC3300"/>
                  </a:solidFill>
                  <a:latin typeface="Verdana" charset="0"/>
                  <a:ea typeface="ＭＳ Ｐゴシック" charset="0"/>
                </a:defRPr>
              </a:lvl3pPr>
              <a:lvl4pPr eaLnBrk="0" hangingPunct="0">
                <a:defRPr sz="2000">
                  <a:solidFill>
                    <a:srgbClr val="CC3300"/>
                  </a:solidFill>
                  <a:latin typeface="Verdana" charset="0"/>
                  <a:ea typeface="ＭＳ Ｐゴシック" charset="0"/>
                </a:defRPr>
              </a:lvl4pPr>
              <a:lvl5pPr eaLnBrk="0" hangingPunct="0">
                <a:defRPr sz="2000">
                  <a:solidFill>
                    <a:srgbClr val="CC3300"/>
                  </a:solidFill>
                  <a:latin typeface="Verdana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CC3300"/>
                  </a:solidFill>
                  <a:latin typeface="Verdana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CC3300"/>
                  </a:solidFill>
                  <a:latin typeface="Verdana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CC3300"/>
                  </a:solidFill>
                  <a:latin typeface="Verdana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CC3300"/>
                  </a:solidFill>
                  <a:latin typeface="Verdana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s-ES_tradnl" sz="1600">
                  <a:solidFill>
                    <a:srgbClr val="EEFB00"/>
                  </a:solidFill>
                  <a:latin typeface="Arial Black" charset="0"/>
                </a:rPr>
                <a:t>UNIVERSIDAD</a:t>
              </a:r>
              <a:endParaRPr lang="es-ES_tradnl" sz="3000">
                <a:solidFill>
                  <a:schemeClr val="tx1"/>
                </a:solidFill>
                <a:latin typeface="Times New Roman" charset="0"/>
              </a:endParaRPr>
            </a:p>
          </p:txBody>
        </p:sp>
        <p:sp>
          <p:nvSpPr>
            <p:cNvPr id="20494" name="Text Box 7"/>
            <p:cNvSpPr txBox="1">
              <a:spLocks noChangeArrowheads="1"/>
            </p:cNvSpPr>
            <p:nvPr/>
          </p:nvSpPr>
          <p:spPr bwMode="auto">
            <a:xfrm rot="2396049">
              <a:off x="1990" y="1596"/>
              <a:ext cx="1598" cy="3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 sz="2000">
                  <a:solidFill>
                    <a:srgbClr val="CC3300"/>
                  </a:solidFill>
                  <a:latin typeface="Verdana" charset="0"/>
                  <a:ea typeface="ＭＳ Ｐゴシック" charset="0"/>
                  <a:cs typeface="ＭＳ Ｐゴシック" charset="0"/>
                </a:defRPr>
              </a:lvl1pPr>
              <a:lvl2pPr marL="37931725" indent="-37474525" eaLnBrk="0" hangingPunct="0">
                <a:defRPr sz="2000">
                  <a:solidFill>
                    <a:srgbClr val="CC3300"/>
                  </a:solidFill>
                  <a:latin typeface="Verdana" charset="0"/>
                  <a:ea typeface="ＭＳ Ｐゴシック" charset="0"/>
                </a:defRPr>
              </a:lvl2pPr>
              <a:lvl3pPr eaLnBrk="0" hangingPunct="0">
                <a:defRPr sz="2000">
                  <a:solidFill>
                    <a:srgbClr val="CC3300"/>
                  </a:solidFill>
                  <a:latin typeface="Verdana" charset="0"/>
                  <a:ea typeface="ＭＳ Ｐゴシック" charset="0"/>
                </a:defRPr>
              </a:lvl3pPr>
              <a:lvl4pPr eaLnBrk="0" hangingPunct="0">
                <a:defRPr sz="2000">
                  <a:solidFill>
                    <a:srgbClr val="CC3300"/>
                  </a:solidFill>
                  <a:latin typeface="Verdana" charset="0"/>
                  <a:ea typeface="ＭＳ Ｐゴシック" charset="0"/>
                </a:defRPr>
              </a:lvl4pPr>
              <a:lvl5pPr eaLnBrk="0" hangingPunct="0">
                <a:defRPr sz="2000">
                  <a:solidFill>
                    <a:srgbClr val="CC3300"/>
                  </a:solidFill>
                  <a:latin typeface="Verdana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CC3300"/>
                  </a:solidFill>
                  <a:latin typeface="Verdana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CC3300"/>
                  </a:solidFill>
                  <a:latin typeface="Verdana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CC3300"/>
                  </a:solidFill>
                  <a:latin typeface="Verdana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CC3300"/>
                  </a:solidFill>
                  <a:latin typeface="Verdana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s-ES_tradnl" sz="1600" dirty="0">
                  <a:solidFill>
                    <a:srgbClr val="EEFB00"/>
                  </a:solidFill>
                  <a:latin typeface="Arial Black" charset="0"/>
                </a:rPr>
                <a:t>INSTITUCIONES PUBLICAS</a:t>
              </a:r>
              <a:endParaRPr lang="es-ES_tradnl" sz="3000" dirty="0">
                <a:solidFill>
                  <a:schemeClr val="tx1"/>
                </a:solidFill>
                <a:latin typeface="Times New Roman" charset="0"/>
              </a:endParaRPr>
            </a:p>
          </p:txBody>
        </p:sp>
        <p:sp>
          <p:nvSpPr>
            <p:cNvPr id="20495" name="Text Box 8"/>
            <p:cNvSpPr txBox="1">
              <a:spLocks noChangeArrowheads="1"/>
            </p:cNvSpPr>
            <p:nvPr/>
          </p:nvSpPr>
          <p:spPr bwMode="auto">
            <a:xfrm rot="-2701671">
              <a:off x="3447" y="1977"/>
              <a:ext cx="806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>
                  <a:solidFill>
                    <a:srgbClr val="CC3300"/>
                  </a:solidFill>
                  <a:latin typeface="Verdana" charset="0"/>
                  <a:ea typeface="ＭＳ Ｐゴシック" charset="0"/>
                  <a:cs typeface="ＭＳ Ｐゴシック" charset="0"/>
                </a:defRPr>
              </a:lvl1pPr>
              <a:lvl2pPr marL="37931725" indent="-37474525" eaLnBrk="0" hangingPunct="0">
                <a:defRPr sz="2000">
                  <a:solidFill>
                    <a:srgbClr val="CC3300"/>
                  </a:solidFill>
                  <a:latin typeface="Verdana" charset="0"/>
                  <a:ea typeface="ＭＳ Ｐゴシック" charset="0"/>
                </a:defRPr>
              </a:lvl2pPr>
              <a:lvl3pPr eaLnBrk="0" hangingPunct="0">
                <a:defRPr sz="2000">
                  <a:solidFill>
                    <a:srgbClr val="CC3300"/>
                  </a:solidFill>
                  <a:latin typeface="Verdana" charset="0"/>
                  <a:ea typeface="ＭＳ Ｐゴシック" charset="0"/>
                </a:defRPr>
              </a:lvl3pPr>
              <a:lvl4pPr eaLnBrk="0" hangingPunct="0">
                <a:defRPr sz="2000">
                  <a:solidFill>
                    <a:srgbClr val="CC3300"/>
                  </a:solidFill>
                  <a:latin typeface="Verdana" charset="0"/>
                  <a:ea typeface="ＭＳ Ｐゴシック" charset="0"/>
                </a:defRPr>
              </a:lvl4pPr>
              <a:lvl5pPr eaLnBrk="0" hangingPunct="0">
                <a:defRPr sz="2000">
                  <a:solidFill>
                    <a:srgbClr val="CC3300"/>
                  </a:solidFill>
                  <a:latin typeface="Verdana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CC3300"/>
                  </a:solidFill>
                  <a:latin typeface="Verdana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CC3300"/>
                  </a:solidFill>
                  <a:latin typeface="Verdana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CC3300"/>
                  </a:solidFill>
                  <a:latin typeface="Verdana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CC3300"/>
                  </a:solidFill>
                  <a:latin typeface="Verdana" charset="0"/>
                  <a:ea typeface="ＭＳ Ｐゴシック" charset="0"/>
                </a:defRPr>
              </a:lvl9pPr>
            </a:lstStyle>
            <a:p>
              <a:pPr algn="l"/>
              <a:r>
                <a:rPr lang="es-ES_tradnl" sz="1600">
                  <a:solidFill>
                    <a:srgbClr val="EEFB00"/>
                  </a:solidFill>
                  <a:latin typeface="Arial Black" charset="0"/>
                </a:rPr>
                <a:t>EMPRESA</a:t>
              </a:r>
              <a:endParaRPr lang="es-ES_tradnl" sz="1600">
                <a:latin typeface="Arial Black" charset="0"/>
              </a:endParaRPr>
            </a:p>
          </p:txBody>
        </p:sp>
      </p:grpSp>
      <p:sp>
        <p:nvSpPr>
          <p:cNvPr id="20483" name="Rectangle 1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>
                <a:latin typeface="Calibri" charset="0"/>
                <a:ea typeface="ＭＳ Ｐゴシック" charset="0"/>
              </a:rPr>
              <a:t>EL MODELO COLABORATIVO DE RELACION CON EL ENTORNO</a:t>
            </a:r>
          </a:p>
        </p:txBody>
      </p:sp>
      <p:sp>
        <p:nvSpPr>
          <p:cNvPr id="48139" name="Text Box 11"/>
          <p:cNvSpPr txBox="1">
            <a:spLocks noChangeArrowheads="1"/>
          </p:cNvSpPr>
          <p:nvPr/>
        </p:nvSpPr>
        <p:spPr bwMode="auto">
          <a:xfrm>
            <a:off x="914400" y="1905000"/>
            <a:ext cx="15605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>
            <a:lvl1pPr eaLnBrk="0" hangingPunct="0">
              <a:defRPr sz="2000">
                <a:solidFill>
                  <a:srgbClr val="CC3300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000">
                <a:solidFill>
                  <a:srgbClr val="CC3300"/>
                </a:solidFill>
                <a:latin typeface="Verdana" charset="0"/>
                <a:ea typeface="ＭＳ Ｐゴシック" charset="0"/>
              </a:defRPr>
            </a:lvl2pPr>
            <a:lvl3pPr eaLnBrk="0" hangingPunct="0">
              <a:defRPr sz="2000">
                <a:solidFill>
                  <a:srgbClr val="CC3300"/>
                </a:solidFill>
                <a:latin typeface="Verdana" charset="0"/>
                <a:ea typeface="ＭＳ Ｐゴシック" charset="0"/>
              </a:defRPr>
            </a:lvl3pPr>
            <a:lvl4pPr eaLnBrk="0" hangingPunct="0">
              <a:defRPr sz="2000">
                <a:solidFill>
                  <a:srgbClr val="CC3300"/>
                </a:solidFill>
                <a:latin typeface="Verdana" charset="0"/>
                <a:ea typeface="ＭＳ Ｐゴシック" charset="0"/>
              </a:defRPr>
            </a:lvl4pPr>
            <a:lvl5pPr eaLnBrk="0" hangingPunct="0">
              <a:defRPr sz="2000">
                <a:solidFill>
                  <a:srgbClr val="CC3300"/>
                </a:solidFill>
                <a:latin typeface="Verdan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CC3300"/>
                </a:solidFill>
                <a:latin typeface="Verdan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CC3300"/>
                </a:solidFill>
                <a:latin typeface="Verdan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CC3300"/>
                </a:solidFill>
                <a:latin typeface="Verdan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CC3300"/>
                </a:solidFill>
                <a:latin typeface="Verdana" charset="0"/>
                <a:ea typeface="ＭＳ Ｐゴシック" charset="0"/>
              </a:defRPr>
            </a:lvl9pPr>
          </a:lstStyle>
          <a:p>
            <a:pPr eaLnBrk="1" hangingPunct="1"/>
            <a:r>
              <a:rPr lang="es-ES_tradnl">
                <a:solidFill>
                  <a:srgbClr val="191966"/>
                </a:solidFill>
              </a:rPr>
              <a:t>“Spin-offs”</a:t>
            </a:r>
          </a:p>
        </p:txBody>
      </p:sp>
      <p:sp>
        <p:nvSpPr>
          <p:cNvPr id="48140" name="Text Box 12"/>
          <p:cNvSpPr txBox="1">
            <a:spLocks noChangeArrowheads="1"/>
          </p:cNvSpPr>
          <p:nvPr/>
        </p:nvSpPr>
        <p:spPr bwMode="auto">
          <a:xfrm>
            <a:off x="228600" y="3200400"/>
            <a:ext cx="16192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>
            <a:lvl1pPr eaLnBrk="0" hangingPunct="0">
              <a:defRPr sz="2000">
                <a:solidFill>
                  <a:srgbClr val="CC3300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000">
                <a:solidFill>
                  <a:srgbClr val="CC3300"/>
                </a:solidFill>
                <a:latin typeface="Verdana" charset="0"/>
                <a:ea typeface="ＭＳ Ｐゴシック" charset="0"/>
              </a:defRPr>
            </a:lvl2pPr>
            <a:lvl3pPr eaLnBrk="0" hangingPunct="0">
              <a:defRPr sz="2000">
                <a:solidFill>
                  <a:srgbClr val="CC3300"/>
                </a:solidFill>
                <a:latin typeface="Verdana" charset="0"/>
                <a:ea typeface="ＭＳ Ｐゴシック" charset="0"/>
              </a:defRPr>
            </a:lvl3pPr>
            <a:lvl4pPr eaLnBrk="0" hangingPunct="0">
              <a:defRPr sz="2000">
                <a:solidFill>
                  <a:srgbClr val="CC3300"/>
                </a:solidFill>
                <a:latin typeface="Verdana" charset="0"/>
                <a:ea typeface="ＭＳ Ｐゴシック" charset="0"/>
              </a:defRPr>
            </a:lvl4pPr>
            <a:lvl5pPr eaLnBrk="0" hangingPunct="0">
              <a:defRPr sz="2000">
                <a:solidFill>
                  <a:srgbClr val="CC3300"/>
                </a:solidFill>
                <a:latin typeface="Verdan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CC3300"/>
                </a:solidFill>
                <a:latin typeface="Verdan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CC3300"/>
                </a:solidFill>
                <a:latin typeface="Verdan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CC3300"/>
                </a:solidFill>
                <a:latin typeface="Verdan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CC3300"/>
                </a:solidFill>
                <a:latin typeface="Verdana" charset="0"/>
                <a:ea typeface="ＭＳ Ｐゴシック" charset="0"/>
              </a:defRPr>
            </a:lvl9pPr>
          </a:lstStyle>
          <a:p>
            <a:pPr eaLnBrk="1" hangingPunct="1"/>
            <a:r>
              <a:rPr lang="es-ES_tradnl">
                <a:solidFill>
                  <a:srgbClr val="191966"/>
                </a:solidFill>
              </a:rPr>
              <a:t>“Start-ups”</a:t>
            </a:r>
          </a:p>
        </p:txBody>
      </p:sp>
      <p:sp>
        <p:nvSpPr>
          <p:cNvPr id="48141" name="Text Box 13"/>
          <p:cNvSpPr txBox="1">
            <a:spLocks noChangeArrowheads="1"/>
          </p:cNvSpPr>
          <p:nvPr/>
        </p:nvSpPr>
        <p:spPr bwMode="auto">
          <a:xfrm>
            <a:off x="609600" y="4953000"/>
            <a:ext cx="17049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>
            <a:lvl1pPr eaLnBrk="0" hangingPunct="0">
              <a:defRPr sz="2000">
                <a:solidFill>
                  <a:srgbClr val="CC3300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000">
                <a:solidFill>
                  <a:srgbClr val="CC3300"/>
                </a:solidFill>
                <a:latin typeface="Verdana" charset="0"/>
                <a:ea typeface="ＭＳ Ｐゴシック" charset="0"/>
              </a:defRPr>
            </a:lvl2pPr>
            <a:lvl3pPr eaLnBrk="0" hangingPunct="0">
              <a:defRPr sz="2000">
                <a:solidFill>
                  <a:srgbClr val="CC3300"/>
                </a:solidFill>
                <a:latin typeface="Verdana" charset="0"/>
                <a:ea typeface="ＭＳ Ｐゴシック" charset="0"/>
              </a:defRPr>
            </a:lvl3pPr>
            <a:lvl4pPr eaLnBrk="0" hangingPunct="0">
              <a:defRPr sz="2000">
                <a:solidFill>
                  <a:srgbClr val="CC3300"/>
                </a:solidFill>
                <a:latin typeface="Verdana" charset="0"/>
                <a:ea typeface="ＭＳ Ｐゴシック" charset="0"/>
              </a:defRPr>
            </a:lvl4pPr>
            <a:lvl5pPr eaLnBrk="0" hangingPunct="0">
              <a:defRPr sz="2000">
                <a:solidFill>
                  <a:srgbClr val="CC3300"/>
                </a:solidFill>
                <a:latin typeface="Verdan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CC3300"/>
                </a:solidFill>
                <a:latin typeface="Verdan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CC3300"/>
                </a:solidFill>
                <a:latin typeface="Verdan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CC3300"/>
                </a:solidFill>
                <a:latin typeface="Verdan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CC3300"/>
                </a:solidFill>
                <a:latin typeface="Verdana" charset="0"/>
                <a:ea typeface="ＭＳ Ｐゴシック" charset="0"/>
              </a:defRPr>
            </a:lvl9pPr>
          </a:lstStyle>
          <a:p>
            <a:pPr eaLnBrk="1" hangingPunct="1"/>
            <a:r>
              <a:rPr lang="es-ES_tradnl">
                <a:solidFill>
                  <a:srgbClr val="191966"/>
                </a:solidFill>
              </a:rPr>
              <a:t>Autoempleo</a:t>
            </a:r>
          </a:p>
        </p:txBody>
      </p:sp>
      <p:sp>
        <p:nvSpPr>
          <p:cNvPr id="20487" name="Text Box 14"/>
          <p:cNvSpPr txBox="1">
            <a:spLocks noChangeArrowheads="1"/>
          </p:cNvSpPr>
          <p:nvPr/>
        </p:nvSpPr>
        <p:spPr bwMode="auto">
          <a:xfrm>
            <a:off x="2133600" y="6096000"/>
            <a:ext cx="24257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sz="2000">
                <a:solidFill>
                  <a:srgbClr val="CC3300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000">
                <a:solidFill>
                  <a:srgbClr val="CC3300"/>
                </a:solidFill>
                <a:latin typeface="Verdana" charset="0"/>
                <a:ea typeface="ＭＳ Ｐゴシック" charset="0"/>
              </a:defRPr>
            </a:lvl2pPr>
            <a:lvl3pPr eaLnBrk="0" hangingPunct="0">
              <a:defRPr sz="2000">
                <a:solidFill>
                  <a:srgbClr val="CC3300"/>
                </a:solidFill>
                <a:latin typeface="Verdana" charset="0"/>
                <a:ea typeface="ＭＳ Ｐゴシック" charset="0"/>
              </a:defRPr>
            </a:lvl3pPr>
            <a:lvl4pPr eaLnBrk="0" hangingPunct="0">
              <a:defRPr sz="2000">
                <a:solidFill>
                  <a:srgbClr val="CC3300"/>
                </a:solidFill>
                <a:latin typeface="Verdana" charset="0"/>
                <a:ea typeface="ＭＳ Ｐゴシック" charset="0"/>
              </a:defRPr>
            </a:lvl4pPr>
            <a:lvl5pPr eaLnBrk="0" hangingPunct="0">
              <a:defRPr sz="2000">
                <a:solidFill>
                  <a:srgbClr val="CC3300"/>
                </a:solidFill>
                <a:latin typeface="Verdan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CC3300"/>
                </a:solidFill>
                <a:latin typeface="Verdan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CC3300"/>
                </a:solidFill>
                <a:latin typeface="Verdan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CC3300"/>
                </a:solidFill>
                <a:latin typeface="Verdan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CC3300"/>
                </a:solidFill>
                <a:latin typeface="Verdana" charset="0"/>
                <a:ea typeface="ＭＳ Ｐゴシック" charset="0"/>
              </a:defRPr>
            </a:lvl9pPr>
          </a:lstStyle>
          <a:p>
            <a:pPr eaLnBrk="1" hangingPunct="1"/>
            <a:r>
              <a:rPr lang="es-ES">
                <a:solidFill>
                  <a:srgbClr val="191966"/>
                </a:solidFill>
              </a:rPr>
              <a:t>Emprendimiento Social</a:t>
            </a:r>
          </a:p>
        </p:txBody>
      </p:sp>
      <p:sp>
        <p:nvSpPr>
          <p:cNvPr id="48143" name="Text Box 15"/>
          <p:cNvSpPr txBox="1">
            <a:spLocks noChangeArrowheads="1"/>
          </p:cNvSpPr>
          <p:nvPr/>
        </p:nvSpPr>
        <p:spPr bwMode="auto">
          <a:xfrm>
            <a:off x="5715000" y="1371600"/>
            <a:ext cx="2695575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>
            <a:lvl1pPr eaLnBrk="0" hangingPunct="0">
              <a:defRPr sz="2000">
                <a:solidFill>
                  <a:srgbClr val="CC3300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000">
                <a:solidFill>
                  <a:srgbClr val="CC3300"/>
                </a:solidFill>
                <a:latin typeface="Verdana" charset="0"/>
                <a:ea typeface="ＭＳ Ｐゴシック" charset="0"/>
              </a:defRPr>
            </a:lvl2pPr>
            <a:lvl3pPr eaLnBrk="0" hangingPunct="0">
              <a:defRPr sz="2000">
                <a:solidFill>
                  <a:srgbClr val="CC3300"/>
                </a:solidFill>
                <a:latin typeface="Verdana" charset="0"/>
                <a:ea typeface="ＭＳ Ｐゴシック" charset="0"/>
              </a:defRPr>
            </a:lvl3pPr>
            <a:lvl4pPr eaLnBrk="0" hangingPunct="0">
              <a:defRPr sz="2000">
                <a:solidFill>
                  <a:srgbClr val="CC3300"/>
                </a:solidFill>
                <a:latin typeface="Verdana" charset="0"/>
                <a:ea typeface="ＭＳ Ｐゴシック" charset="0"/>
              </a:defRPr>
            </a:lvl4pPr>
            <a:lvl5pPr eaLnBrk="0" hangingPunct="0">
              <a:defRPr sz="2000">
                <a:solidFill>
                  <a:srgbClr val="CC3300"/>
                </a:solidFill>
                <a:latin typeface="Verdan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CC3300"/>
                </a:solidFill>
                <a:latin typeface="Verdan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CC3300"/>
                </a:solidFill>
                <a:latin typeface="Verdan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CC3300"/>
                </a:solidFill>
                <a:latin typeface="Verdan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CC3300"/>
                </a:solidFill>
                <a:latin typeface="Verdana" charset="0"/>
                <a:ea typeface="ＭＳ Ｐゴシック" charset="0"/>
              </a:defRPr>
            </a:lvl9pPr>
          </a:lstStyle>
          <a:p>
            <a:pPr eaLnBrk="1" hangingPunct="1"/>
            <a:r>
              <a:rPr lang="es-ES_tradnl" dirty="0">
                <a:solidFill>
                  <a:srgbClr val="191966"/>
                </a:solidFill>
              </a:rPr>
              <a:t>Proyectos de </a:t>
            </a:r>
            <a:r>
              <a:rPr lang="es-ES_tradnl" dirty="0" smtClean="0">
                <a:solidFill>
                  <a:srgbClr val="191966"/>
                </a:solidFill>
              </a:rPr>
              <a:t>desarrollo local </a:t>
            </a:r>
            <a:r>
              <a:rPr lang="es-ES_tradnl" dirty="0">
                <a:solidFill>
                  <a:srgbClr val="191966"/>
                </a:solidFill>
              </a:rPr>
              <a:t>sostenible</a:t>
            </a:r>
          </a:p>
        </p:txBody>
      </p:sp>
      <p:sp>
        <p:nvSpPr>
          <p:cNvPr id="48144" name="Text Box 16"/>
          <p:cNvSpPr txBox="1">
            <a:spLocks noChangeArrowheads="1"/>
          </p:cNvSpPr>
          <p:nvPr/>
        </p:nvSpPr>
        <p:spPr bwMode="auto">
          <a:xfrm>
            <a:off x="6324600" y="4556125"/>
            <a:ext cx="2078038" cy="192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>
            <a:lvl1pPr eaLnBrk="0" hangingPunct="0">
              <a:defRPr sz="2000">
                <a:solidFill>
                  <a:srgbClr val="CC3300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000">
                <a:solidFill>
                  <a:srgbClr val="CC3300"/>
                </a:solidFill>
                <a:latin typeface="Verdana" charset="0"/>
                <a:ea typeface="ＭＳ Ｐゴシック" charset="0"/>
              </a:defRPr>
            </a:lvl2pPr>
            <a:lvl3pPr eaLnBrk="0" hangingPunct="0">
              <a:defRPr sz="2000">
                <a:solidFill>
                  <a:srgbClr val="CC3300"/>
                </a:solidFill>
                <a:latin typeface="Verdana" charset="0"/>
                <a:ea typeface="ＭＳ Ｐゴシック" charset="0"/>
              </a:defRPr>
            </a:lvl3pPr>
            <a:lvl4pPr eaLnBrk="0" hangingPunct="0">
              <a:defRPr sz="2000">
                <a:solidFill>
                  <a:srgbClr val="CC3300"/>
                </a:solidFill>
                <a:latin typeface="Verdana" charset="0"/>
                <a:ea typeface="ＭＳ Ｐゴシック" charset="0"/>
              </a:defRPr>
            </a:lvl4pPr>
            <a:lvl5pPr eaLnBrk="0" hangingPunct="0">
              <a:defRPr sz="2000">
                <a:solidFill>
                  <a:srgbClr val="CC3300"/>
                </a:solidFill>
                <a:latin typeface="Verdan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CC3300"/>
                </a:solidFill>
                <a:latin typeface="Verdan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CC3300"/>
                </a:solidFill>
                <a:latin typeface="Verdan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CC3300"/>
                </a:solidFill>
                <a:latin typeface="Verdan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CC3300"/>
                </a:solidFill>
                <a:latin typeface="Verdana" charset="0"/>
                <a:ea typeface="ＭＳ Ｐゴシック" charset="0"/>
              </a:defRPr>
            </a:lvl9pPr>
          </a:lstStyle>
          <a:p>
            <a:pPr eaLnBrk="1" hangingPunct="1"/>
            <a:r>
              <a:rPr lang="es-ES_tradnl">
                <a:solidFill>
                  <a:srgbClr val="191966"/>
                </a:solidFill>
              </a:rPr>
              <a:t>Inserci</a:t>
            </a:r>
            <a:r>
              <a:rPr lang="es-ES_tradnl" altLang="ja-JP">
                <a:solidFill>
                  <a:srgbClr val="191966"/>
                </a:solidFill>
              </a:rPr>
              <a:t>ón socio-laboral de colectivos en riesgo de exclusión social</a:t>
            </a:r>
            <a:endParaRPr lang="es-ES_tradnl">
              <a:solidFill>
                <a:srgbClr val="191966"/>
              </a:solidFill>
            </a:endParaRPr>
          </a:p>
        </p:txBody>
      </p:sp>
      <p:sp>
        <p:nvSpPr>
          <p:cNvPr id="20490" name="Text Box 14"/>
          <p:cNvSpPr txBox="1">
            <a:spLocks noChangeArrowheads="1"/>
          </p:cNvSpPr>
          <p:nvPr/>
        </p:nvSpPr>
        <p:spPr bwMode="auto">
          <a:xfrm>
            <a:off x="6934200" y="3025775"/>
            <a:ext cx="24257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sz="2000">
                <a:solidFill>
                  <a:srgbClr val="CC3300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000">
                <a:solidFill>
                  <a:srgbClr val="CC3300"/>
                </a:solidFill>
                <a:latin typeface="Verdana" charset="0"/>
                <a:ea typeface="ＭＳ Ｐゴシック" charset="0"/>
              </a:defRPr>
            </a:lvl2pPr>
            <a:lvl3pPr eaLnBrk="0" hangingPunct="0">
              <a:defRPr sz="2000">
                <a:solidFill>
                  <a:srgbClr val="CC3300"/>
                </a:solidFill>
                <a:latin typeface="Verdana" charset="0"/>
                <a:ea typeface="ＭＳ Ｐゴシック" charset="0"/>
              </a:defRPr>
            </a:lvl3pPr>
            <a:lvl4pPr eaLnBrk="0" hangingPunct="0">
              <a:defRPr sz="2000">
                <a:solidFill>
                  <a:srgbClr val="CC3300"/>
                </a:solidFill>
                <a:latin typeface="Verdana" charset="0"/>
                <a:ea typeface="ＭＳ Ｐゴシック" charset="0"/>
              </a:defRPr>
            </a:lvl4pPr>
            <a:lvl5pPr eaLnBrk="0" hangingPunct="0">
              <a:defRPr sz="2000">
                <a:solidFill>
                  <a:srgbClr val="CC3300"/>
                </a:solidFill>
                <a:latin typeface="Verdan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CC3300"/>
                </a:solidFill>
                <a:latin typeface="Verdan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CC3300"/>
                </a:solidFill>
                <a:latin typeface="Verdan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CC3300"/>
                </a:solidFill>
                <a:latin typeface="Verdan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CC3300"/>
                </a:solidFill>
                <a:latin typeface="Verdana" charset="0"/>
                <a:ea typeface="ＭＳ Ｐゴシック" charset="0"/>
              </a:defRPr>
            </a:lvl9pPr>
          </a:lstStyle>
          <a:p>
            <a:pPr eaLnBrk="1" hangingPunct="1"/>
            <a:r>
              <a:rPr lang="es-ES" dirty="0">
                <a:solidFill>
                  <a:srgbClr val="191966"/>
                </a:solidFill>
              </a:rPr>
              <a:t>Cooperación al </a:t>
            </a:r>
            <a:r>
              <a:rPr lang="es-ES" dirty="0" smtClean="0">
                <a:solidFill>
                  <a:srgbClr val="191966"/>
                </a:solidFill>
              </a:rPr>
              <a:t>desarrollo</a:t>
            </a:r>
            <a:endParaRPr lang="es-ES" dirty="0">
              <a:solidFill>
                <a:srgbClr val="1919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82837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dirty="0">
                <a:latin typeface="Calibri" charset="0"/>
                <a:ea typeface="ＭＳ Ｐゴシック" charset="0"/>
              </a:rPr>
              <a:t>ARQUETIPOS DEL EMPRENDIMIENTO UNIVERSITARIO </a:t>
            </a:r>
          </a:p>
        </p:txBody>
      </p:sp>
      <p:sp>
        <p:nvSpPr>
          <p:cNvPr id="24579" name="Text Box 4"/>
          <p:cNvSpPr txBox="1">
            <a:spLocks noChangeArrowheads="1"/>
          </p:cNvSpPr>
          <p:nvPr/>
        </p:nvSpPr>
        <p:spPr bwMode="auto">
          <a:xfrm>
            <a:off x="914400" y="1540768"/>
            <a:ext cx="31940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rgbClr val="CC3300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000">
                <a:solidFill>
                  <a:srgbClr val="CC3300"/>
                </a:solidFill>
                <a:latin typeface="Verdana" charset="0"/>
                <a:ea typeface="ＭＳ Ｐゴシック" charset="0"/>
              </a:defRPr>
            </a:lvl2pPr>
            <a:lvl3pPr eaLnBrk="0" hangingPunct="0">
              <a:defRPr sz="2000">
                <a:solidFill>
                  <a:srgbClr val="CC3300"/>
                </a:solidFill>
                <a:latin typeface="Verdana" charset="0"/>
                <a:ea typeface="ＭＳ Ｐゴシック" charset="0"/>
              </a:defRPr>
            </a:lvl3pPr>
            <a:lvl4pPr eaLnBrk="0" hangingPunct="0">
              <a:defRPr sz="2000">
                <a:solidFill>
                  <a:srgbClr val="CC3300"/>
                </a:solidFill>
                <a:latin typeface="Verdana" charset="0"/>
                <a:ea typeface="ＭＳ Ｐゴシック" charset="0"/>
              </a:defRPr>
            </a:lvl4pPr>
            <a:lvl5pPr eaLnBrk="0" hangingPunct="0">
              <a:defRPr sz="2000">
                <a:solidFill>
                  <a:srgbClr val="CC3300"/>
                </a:solidFill>
                <a:latin typeface="Verdan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CC3300"/>
                </a:solidFill>
                <a:latin typeface="Verdan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CC3300"/>
                </a:solidFill>
                <a:latin typeface="Verdan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CC3300"/>
                </a:solidFill>
                <a:latin typeface="Verdan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CC3300"/>
                </a:solidFill>
                <a:latin typeface="Verdana" charset="0"/>
                <a:ea typeface="ＭＳ Ｐゴシック" charset="0"/>
              </a:defRPr>
            </a:lvl9pPr>
          </a:lstStyle>
          <a:p>
            <a:pPr eaLnBrk="1" hangingPunct="1"/>
            <a:r>
              <a:rPr lang="es-ES_tradnl" b="1">
                <a:solidFill>
                  <a:srgbClr val="22228B"/>
                </a:solidFill>
                <a:latin typeface="Tahoma" charset="0"/>
              </a:rPr>
              <a:t>Universidad Polit</a:t>
            </a:r>
            <a:r>
              <a:rPr lang="es-ES_tradnl" altLang="ja-JP" b="1">
                <a:solidFill>
                  <a:srgbClr val="22228B"/>
                </a:solidFill>
                <a:latin typeface="Tahoma" charset="0"/>
              </a:rPr>
              <a:t>écnica</a:t>
            </a:r>
            <a:endParaRPr lang="es-ES_tradnl">
              <a:solidFill>
                <a:srgbClr val="22228B"/>
              </a:solidFill>
            </a:endParaRPr>
          </a:p>
        </p:txBody>
      </p:sp>
      <p:sp>
        <p:nvSpPr>
          <p:cNvPr id="24580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4267200" y="1388368"/>
            <a:ext cx="2971800" cy="762000"/>
          </a:xfrm>
          <a:noFill/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charset="0"/>
              <a:buChar char="Ø"/>
            </a:pPr>
            <a:r>
              <a:rPr lang="es-ES_tradnl" sz="1600" kern="1200" dirty="0">
                <a:solidFill>
                  <a:srgbClr val="22228B"/>
                </a:solidFill>
                <a:latin typeface="Calibri"/>
                <a:ea typeface="ＭＳ Ｐゴシック" charset="0"/>
                <a:cs typeface="Calibri"/>
              </a:rPr>
              <a:t>Orientaci</a:t>
            </a:r>
            <a:r>
              <a:rPr lang="es-ES_tradnl" altLang="ja-JP" sz="1600" kern="1200" dirty="0">
                <a:solidFill>
                  <a:srgbClr val="22228B"/>
                </a:solidFill>
                <a:latin typeface="Calibri"/>
                <a:ea typeface="ＭＳ Ｐゴシック" charset="0"/>
                <a:cs typeface="Calibri"/>
              </a:rPr>
              <a:t>ón práctica</a:t>
            </a:r>
          </a:p>
          <a:p>
            <a:pPr eaLnBrk="1" hangingPunct="1">
              <a:lnSpc>
                <a:spcPct val="90000"/>
              </a:lnSpc>
              <a:buFont typeface="Wingdings" charset="0"/>
              <a:buChar char="Ø"/>
            </a:pPr>
            <a:r>
              <a:rPr lang="es-ES_tradnl" altLang="ja-JP" sz="1600" kern="1200" dirty="0">
                <a:solidFill>
                  <a:srgbClr val="22228B"/>
                </a:solidFill>
                <a:latin typeface="Calibri"/>
                <a:ea typeface="ＭＳ Ｐゴシック" charset="0"/>
                <a:cs typeface="Calibri"/>
              </a:rPr>
              <a:t>Mayor masa crítica para emprender</a:t>
            </a:r>
            <a:endParaRPr lang="es-ES_tradnl" sz="1600" kern="1200" dirty="0">
              <a:solidFill>
                <a:srgbClr val="22228B"/>
              </a:solidFill>
              <a:latin typeface="Calibri"/>
              <a:ea typeface="ＭＳ Ｐゴシック" charset="0"/>
              <a:cs typeface="Calibri"/>
            </a:endParaRPr>
          </a:p>
        </p:txBody>
      </p:sp>
      <p:sp>
        <p:nvSpPr>
          <p:cNvPr id="24581" name="Text Box 7"/>
          <p:cNvSpPr txBox="1">
            <a:spLocks noChangeArrowheads="1"/>
          </p:cNvSpPr>
          <p:nvPr/>
        </p:nvSpPr>
        <p:spPr bwMode="auto">
          <a:xfrm>
            <a:off x="914400" y="2607568"/>
            <a:ext cx="32607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rgbClr val="CC3300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000">
                <a:solidFill>
                  <a:srgbClr val="CC3300"/>
                </a:solidFill>
                <a:latin typeface="Verdana" charset="0"/>
                <a:ea typeface="ＭＳ Ｐゴシック" charset="0"/>
              </a:defRPr>
            </a:lvl2pPr>
            <a:lvl3pPr eaLnBrk="0" hangingPunct="0">
              <a:defRPr sz="2000">
                <a:solidFill>
                  <a:srgbClr val="CC3300"/>
                </a:solidFill>
                <a:latin typeface="Verdana" charset="0"/>
                <a:ea typeface="ＭＳ Ｐゴシック" charset="0"/>
              </a:defRPr>
            </a:lvl3pPr>
            <a:lvl4pPr eaLnBrk="0" hangingPunct="0">
              <a:defRPr sz="2000">
                <a:solidFill>
                  <a:srgbClr val="CC3300"/>
                </a:solidFill>
                <a:latin typeface="Verdana" charset="0"/>
                <a:ea typeface="ＭＳ Ｐゴシック" charset="0"/>
              </a:defRPr>
            </a:lvl4pPr>
            <a:lvl5pPr eaLnBrk="0" hangingPunct="0">
              <a:defRPr sz="2000">
                <a:solidFill>
                  <a:srgbClr val="CC3300"/>
                </a:solidFill>
                <a:latin typeface="Verdan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CC3300"/>
                </a:solidFill>
                <a:latin typeface="Verdan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CC3300"/>
                </a:solidFill>
                <a:latin typeface="Verdan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CC3300"/>
                </a:solidFill>
                <a:latin typeface="Verdan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CC3300"/>
                </a:solidFill>
                <a:latin typeface="Verdana" charset="0"/>
                <a:ea typeface="ＭＳ Ｐゴシック" charset="0"/>
              </a:defRPr>
            </a:lvl9pPr>
          </a:lstStyle>
          <a:p>
            <a:pPr eaLnBrk="1" hangingPunct="1"/>
            <a:r>
              <a:rPr lang="es-ES_tradnl" b="1">
                <a:solidFill>
                  <a:srgbClr val="22228B"/>
                </a:solidFill>
                <a:latin typeface="Tahoma" charset="0"/>
              </a:rPr>
              <a:t>Universidad Generalista</a:t>
            </a:r>
            <a:endParaRPr lang="es-ES_tradnl">
              <a:solidFill>
                <a:srgbClr val="22228B"/>
              </a:solidFill>
            </a:endParaRPr>
          </a:p>
        </p:txBody>
      </p:sp>
      <p:sp>
        <p:nvSpPr>
          <p:cNvPr id="24582" name="Text Box 8"/>
          <p:cNvSpPr txBox="1">
            <a:spLocks noChangeArrowheads="1"/>
          </p:cNvSpPr>
          <p:nvPr/>
        </p:nvSpPr>
        <p:spPr bwMode="auto">
          <a:xfrm>
            <a:off x="1524000" y="3140968"/>
            <a:ext cx="40655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rgbClr val="CC3300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000">
                <a:solidFill>
                  <a:srgbClr val="CC3300"/>
                </a:solidFill>
                <a:latin typeface="Verdana" charset="0"/>
                <a:ea typeface="ＭＳ Ｐゴシック" charset="0"/>
              </a:defRPr>
            </a:lvl2pPr>
            <a:lvl3pPr eaLnBrk="0" hangingPunct="0">
              <a:defRPr sz="2000">
                <a:solidFill>
                  <a:srgbClr val="CC3300"/>
                </a:solidFill>
                <a:latin typeface="Verdana" charset="0"/>
                <a:ea typeface="ＭＳ Ｐゴシック" charset="0"/>
              </a:defRPr>
            </a:lvl3pPr>
            <a:lvl4pPr eaLnBrk="0" hangingPunct="0">
              <a:defRPr sz="2000">
                <a:solidFill>
                  <a:srgbClr val="CC3300"/>
                </a:solidFill>
                <a:latin typeface="Verdana" charset="0"/>
                <a:ea typeface="ＭＳ Ｐゴシック" charset="0"/>
              </a:defRPr>
            </a:lvl4pPr>
            <a:lvl5pPr eaLnBrk="0" hangingPunct="0">
              <a:defRPr sz="2000">
                <a:solidFill>
                  <a:srgbClr val="CC3300"/>
                </a:solidFill>
                <a:latin typeface="Verdan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CC3300"/>
                </a:solidFill>
                <a:latin typeface="Verdan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CC3300"/>
                </a:solidFill>
                <a:latin typeface="Verdan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CC3300"/>
                </a:solidFill>
                <a:latin typeface="Verdan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CC3300"/>
                </a:solidFill>
                <a:latin typeface="Verdana" charset="0"/>
                <a:ea typeface="ＭＳ Ｐゴシック" charset="0"/>
              </a:defRPr>
            </a:lvl9pPr>
          </a:lstStyle>
          <a:p>
            <a:pPr eaLnBrk="1" hangingPunct="1">
              <a:buFont typeface="Wingdings" charset="0"/>
              <a:buChar char="Ø"/>
            </a:pPr>
            <a:r>
              <a:rPr lang="es-ES_tradnl">
                <a:solidFill>
                  <a:srgbClr val="22228B"/>
                </a:solidFill>
                <a:latin typeface="Tahoma" charset="0"/>
              </a:rPr>
              <a:t> Grande y de ámbito auton</a:t>
            </a:r>
            <a:r>
              <a:rPr lang="es-ES_tradnl" altLang="ja-JP">
                <a:solidFill>
                  <a:srgbClr val="22228B"/>
                </a:solidFill>
                <a:latin typeface="Tahoma" charset="0"/>
              </a:rPr>
              <a:t>ómico</a:t>
            </a:r>
            <a:endParaRPr lang="es-ES_tradnl">
              <a:solidFill>
                <a:srgbClr val="22228B"/>
              </a:solidFill>
            </a:endParaRPr>
          </a:p>
        </p:txBody>
      </p:sp>
      <p:sp>
        <p:nvSpPr>
          <p:cNvPr id="24583" name="Text Box 9"/>
          <p:cNvSpPr txBox="1">
            <a:spLocks noChangeArrowheads="1"/>
          </p:cNvSpPr>
          <p:nvPr/>
        </p:nvSpPr>
        <p:spPr bwMode="auto">
          <a:xfrm>
            <a:off x="1524000" y="3972818"/>
            <a:ext cx="34194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rgbClr val="CC3300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000">
                <a:solidFill>
                  <a:srgbClr val="CC3300"/>
                </a:solidFill>
                <a:latin typeface="Verdana" charset="0"/>
                <a:ea typeface="ＭＳ Ｐゴシック" charset="0"/>
              </a:defRPr>
            </a:lvl2pPr>
            <a:lvl3pPr eaLnBrk="0" hangingPunct="0">
              <a:defRPr sz="2000">
                <a:solidFill>
                  <a:srgbClr val="CC3300"/>
                </a:solidFill>
                <a:latin typeface="Verdana" charset="0"/>
                <a:ea typeface="ＭＳ Ｐゴシック" charset="0"/>
              </a:defRPr>
            </a:lvl3pPr>
            <a:lvl4pPr eaLnBrk="0" hangingPunct="0">
              <a:defRPr sz="2000">
                <a:solidFill>
                  <a:srgbClr val="CC3300"/>
                </a:solidFill>
                <a:latin typeface="Verdana" charset="0"/>
                <a:ea typeface="ＭＳ Ｐゴシック" charset="0"/>
              </a:defRPr>
            </a:lvl4pPr>
            <a:lvl5pPr eaLnBrk="0" hangingPunct="0">
              <a:defRPr sz="2000">
                <a:solidFill>
                  <a:srgbClr val="CC3300"/>
                </a:solidFill>
                <a:latin typeface="Verdan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CC3300"/>
                </a:solidFill>
                <a:latin typeface="Verdan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CC3300"/>
                </a:solidFill>
                <a:latin typeface="Verdan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CC3300"/>
                </a:solidFill>
                <a:latin typeface="Verdan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CC3300"/>
                </a:solidFill>
                <a:latin typeface="Verdana" charset="0"/>
                <a:ea typeface="ＭＳ Ｐゴシック" charset="0"/>
              </a:defRPr>
            </a:lvl9pPr>
          </a:lstStyle>
          <a:p>
            <a:pPr eaLnBrk="1" hangingPunct="1">
              <a:buFont typeface="Wingdings" charset="0"/>
              <a:buChar char="Ø"/>
            </a:pPr>
            <a:r>
              <a:rPr lang="es-ES_tradnl">
                <a:solidFill>
                  <a:srgbClr val="22228B"/>
                </a:solidFill>
                <a:latin typeface="Tahoma" charset="0"/>
              </a:rPr>
              <a:t> Pequeña y de ámbito local</a:t>
            </a:r>
            <a:endParaRPr lang="es-ES_tradnl">
              <a:solidFill>
                <a:srgbClr val="22228B"/>
              </a:solidFill>
            </a:endParaRPr>
          </a:p>
        </p:txBody>
      </p:sp>
      <p:sp>
        <p:nvSpPr>
          <p:cNvPr id="24584" name="Rectangle 10"/>
          <p:cNvSpPr>
            <a:spLocks noChangeArrowheads="1"/>
          </p:cNvSpPr>
          <p:nvPr/>
        </p:nvSpPr>
        <p:spPr bwMode="auto">
          <a:xfrm>
            <a:off x="5796136" y="2636912"/>
            <a:ext cx="2971800" cy="1990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algn="l">
              <a:spcBef>
                <a:spcPct val="20000"/>
              </a:spcBef>
              <a:buFont typeface="Wingdings" charset="0"/>
              <a:buChar char="Ø"/>
            </a:pPr>
            <a:r>
              <a:rPr lang="es-ES_tradnl" sz="1600" dirty="0">
                <a:solidFill>
                  <a:srgbClr val="22228B"/>
                </a:solidFill>
                <a:latin typeface="Calibri"/>
                <a:cs typeface="Calibri"/>
              </a:rPr>
              <a:t>Diversidad de campos de conocimiento y culturas profesionales</a:t>
            </a:r>
            <a:endParaRPr lang="es-ES_tradnl" altLang="ja-JP" sz="1600" dirty="0">
              <a:solidFill>
                <a:srgbClr val="22228B"/>
              </a:solidFill>
              <a:latin typeface="Calibri"/>
              <a:cs typeface="Calibri"/>
            </a:endParaRPr>
          </a:p>
          <a:p>
            <a:pPr marL="342900" indent="-342900" algn="l">
              <a:spcBef>
                <a:spcPct val="20000"/>
              </a:spcBef>
              <a:buFont typeface="Wingdings" charset="0"/>
              <a:buChar char="Ø"/>
            </a:pPr>
            <a:r>
              <a:rPr lang="es-ES_tradnl" altLang="ja-JP" sz="1600" dirty="0">
                <a:solidFill>
                  <a:srgbClr val="22228B"/>
                </a:solidFill>
                <a:latin typeface="Calibri"/>
                <a:cs typeface="Calibri"/>
              </a:rPr>
              <a:t>Tamaño como obstáculo a la comunicación y la acción</a:t>
            </a:r>
          </a:p>
          <a:p>
            <a:pPr marL="342900" indent="-342900" algn="l">
              <a:spcBef>
                <a:spcPct val="20000"/>
              </a:spcBef>
              <a:buFont typeface="Wingdings" charset="0"/>
              <a:buChar char="Ø"/>
            </a:pPr>
            <a:r>
              <a:rPr lang="es-ES_tradnl" altLang="ja-JP" sz="1600" dirty="0">
                <a:solidFill>
                  <a:srgbClr val="22228B"/>
                </a:solidFill>
                <a:latin typeface="Calibri"/>
                <a:cs typeface="Calibri"/>
              </a:rPr>
              <a:t>Solapamientos de niveles de </a:t>
            </a:r>
            <a:r>
              <a:rPr lang="es-ES_tradnl" altLang="ja-JP" sz="1600" dirty="0" err="1">
                <a:solidFill>
                  <a:srgbClr val="22228B"/>
                </a:solidFill>
                <a:latin typeface="Calibri"/>
                <a:cs typeface="Calibri"/>
              </a:rPr>
              <a:t>Adm</a:t>
            </a:r>
            <a:r>
              <a:rPr lang="es-ES_tradnl" altLang="ja-JP" sz="1600" dirty="0">
                <a:solidFill>
                  <a:srgbClr val="22228B"/>
                </a:solidFill>
                <a:latin typeface="Calibri"/>
                <a:cs typeface="Calibri"/>
              </a:rPr>
              <a:t>. Pública</a:t>
            </a:r>
            <a:endParaRPr lang="es-ES_tradnl" sz="3600" dirty="0">
              <a:solidFill>
                <a:srgbClr val="22228B"/>
              </a:solidFill>
              <a:latin typeface="Calibri"/>
              <a:cs typeface="Calibri"/>
            </a:endParaRPr>
          </a:p>
        </p:txBody>
      </p:sp>
      <p:sp>
        <p:nvSpPr>
          <p:cNvPr id="24585" name="Rectangle 12"/>
          <p:cNvSpPr>
            <a:spLocks noChangeArrowheads="1"/>
          </p:cNvSpPr>
          <p:nvPr/>
        </p:nvSpPr>
        <p:spPr bwMode="auto">
          <a:xfrm>
            <a:off x="2895600" y="4353818"/>
            <a:ext cx="2971800" cy="1595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Wingdings" charset="0"/>
              <a:buChar char="Ø"/>
            </a:pPr>
            <a:r>
              <a:rPr lang="es-ES_tradnl" sz="1600" dirty="0">
                <a:solidFill>
                  <a:srgbClr val="22228B"/>
                </a:solidFill>
                <a:latin typeface="Calibri"/>
                <a:cs typeface="Calibri"/>
              </a:rPr>
              <a:t>Concentraci</a:t>
            </a:r>
            <a:r>
              <a:rPr lang="es-ES_tradnl" altLang="ja-JP" sz="1600" dirty="0">
                <a:solidFill>
                  <a:srgbClr val="22228B"/>
                </a:solidFill>
                <a:latin typeface="Calibri"/>
                <a:cs typeface="Calibri"/>
              </a:rPr>
              <a:t>ón en titulaciones competitivas en el entorno próximo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Wingdings" charset="0"/>
              <a:buChar char="Ø"/>
            </a:pPr>
            <a:r>
              <a:rPr lang="es-ES_tradnl" altLang="ja-JP" sz="1600" dirty="0">
                <a:solidFill>
                  <a:srgbClr val="22228B"/>
                </a:solidFill>
                <a:latin typeface="Calibri"/>
                <a:cs typeface="Calibri"/>
              </a:rPr>
              <a:t>Proximidad a agentes públicos y sociales locales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Wingdings" charset="0"/>
              <a:buChar char="Ø"/>
            </a:pPr>
            <a:r>
              <a:rPr lang="es-ES_tradnl" altLang="ja-JP" sz="1600" dirty="0">
                <a:solidFill>
                  <a:srgbClr val="22228B"/>
                </a:solidFill>
                <a:latin typeface="Calibri"/>
                <a:cs typeface="Calibri"/>
              </a:rPr>
              <a:t>Facilidad de trabajo en red</a:t>
            </a:r>
            <a:endParaRPr lang="es-ES_tradnl" sz="1600" dirty="0">
              <a:solidFill>
                <a:srgbClr val="22228B"/>
              </a:solidFill>
              <a:latin typeface="Calibri"/>
              <a:cs typeface="Calibri"/>
            </a:endParaRPr>
          </a:p>
        </p:txBody>
      </p:sp>
      <p:sp>
        <p:nvSpPr>
          <p:cNvPr id="24586" name="AutoShape 13"/>
          <p:cNvSpPr>
            <a:spLocks noChangeArrowheads="1"/>
          </p:cNvSpPr>
          <p:nvPr/>
        </p:nvSpPr>
        <p:spPr bwMode="auto">
          <a:xfrm>
            <a:off x="457200" y="1693168"/>
            <a:ext cx="457200" cy="2286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24587" name="AutoShape 14"/>
          <p:cNvSpPr>
            <a:spLocks noChangeArrowheads="1"/>
          </p:cNvSpPr>
          <p:nvPr/>
        </p:nvSpPr>
        <p:spPr bwMode="auto">
          <a:xfrm>
            <a:off x="457200" y="2683768"/>
            <a:ext cx="457200" cy="2286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6327814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755576" y="188640"/>
            <a:ext cx="77724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es-ES_tradnl" sz="3600" b="1" dirty="0">
                <a:solidFill>
                  <a:srgbClr val="CC3300"/>
                </a:solidFill>
                <a:latin typeface="Calibri"/>
                <a:cs typeface="Calibri"/>
              </a:rPr>
              <a:t>ENFOQUES PARA EMPRENDER</a:t>
            </a:r>
          </a:p>
        </p:txBody>
      </p:sp>
      <p:sp>
        <p:nvSpPr>
          <p:cNvPr id="99331" name="Rectangle 3"/>
          <p:cNvSpPr>
            <a:spLocks noChangeArrowheads="1"/>
          </p:cNvSpPr>
          <p:nvPr/>
        </p:nvSpPr>
        <p:spPr bwMode="auto">
          <a:xfrm>
            <a:off x="468313" y="1844824"/>
            <a:ext cx="7772400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s-ES_tradnl" sz="3600" dirty="0">
                <a:solidFill>
                  <a:srgbClr val="262699"/>
                </a:solidFill>
                <a:latin typeface="Calibri"/>
                <a:cs typeface="Calibri"/>
              </a:rPr>
              <a:t>En solitario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s-ES_tradnl" sz="3600" dirty="0">
              <a:solidFill>
                <a:srgbClr val="262699"/>
              </a:solidFill>
              <a:latin typeface="Calibri"/>
              <a:cs typeface="Calibri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s-ES_tradnl" sz="3600" dirty="0">
                <a:solidFill>
                  <a:srgbClr val="262699"/>
                </a:solidFill>
                <a:latin typeface="Calibri"/>
                <a:cs typeface="Calibri"/>
              </a:rPr>
              <a:t>Con otros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s-ES_tradnl" sz="3600" dirty="0">
              <a:solidFill>
                <a:srgbClr val="262699"/>
              </a:solidFill>
              <a:latin typeface="Calibri"/>
              <a:cs typeface="Calibri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s-ES_tradnl" sz="3600" dirty="0">
                <a:solidFill>
                  <a:srgbClr val="262699"/>
                </a:solidFill>
                <a:latin typeface="Calibri"/>
                <a:cs typeface="Calibri"/>
              </a:rPr>
              <a:t>Para otros</a:t>
            </a:r>
          </a:p>
        </p:txBody>
      </p:sp>
      <p:sp>
        <p:nvSpPr>
          <p:cNvPr id="99333" name="AutoShape 5"/>
          <p:cNvSpPr>
            <a:spLocks noChangeArrowheads="1"/>
          </p:cNvSpPr>
          <p:nvPr/>
        </p:nvSpPr>
        <p:spPr bwMode="auto">
          <a:xfrm>
            <a:off x="3419475" y="2048024"/>
            <a:ext cx="1600200" cy="304800"/>
          </a:xfrm>
          <a:prstGeom prst="rightArrow">
            <a:avLst>
              <a:gd name="adj1" fmla="val 50000"/>
              <a:gd name="adj2" fmla="val 13125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ES" sz="2800">
              <a:solidFill>
                <a:srgbClr val="262699"/>
              </a:solidFill>
              <a:latin typeface="Calibri"/>
              <a:cs typeface="Calibri"/>
            </a:endParaRPr>
          </a:p>
        </p:txBody>
      </p:sp>
      <p:sp>
        <p:nvSpPr>
          <p:cNvPr id="99334" name="Text Box 6"/>
          <p:cNvSpPr txBox="1">
            <a:spLocks noChangeArrowheads="1"/>
          </p:cNvSpPr>
          <p:nvPr/>
        </p:nvSpPr>
        <p:spPr bwMode="auto">
          <a:xfrm>
            <a:off x="5219700" y="1921024"/>
            <a:ext cx="342000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s-ES_tradnl" sz="2800">
                <a:solidFill>
                  <a:srgbClr val="262699"/>
                </a:solidFill>
                <a:latin typeface="Calibri"/>
                <a:cs typeface="Calibri"/>
              </a:rPr>
              <a:t>Trabajador Aut</a:t>
            </a:r>
            <a:r>
              <a:rPr lang="es-ES_tradnl" altLang="ja-JP" sz="2800">
                <a:solidFill>
                  <a:srgbClr val="262699"/>
                </a:solidFill>
                <a:latin typeface="Calibri"/>
                <a:cs typeface="Calibri"/>
              </a:rPr>
              <a:t>ónomo</a:t>
            </a:r>
            <a:endParaRPr lang="es-ES_tradnl" sz="2800">
              <a:solidFill>
                <a:srgbClr val="262699"/>
              </a:solidFill>
              <a:latin typeface="Calibri"/>
              <a:cs typeface="Calibri"/>
            </a:endParaRPr>
          </a:p>
        </p:txBody>
      </p:sp>
      <p:sp>
        <p:nvSpPr>
          <p:cNvPr id="99335" name="AutoShape 7"/>
          <p:cNvSpPr>
            <a:spLocks noChangeArrowheads="1"/>
          </p:cNvSpPr>
          <p:nvPr/>
        </p:nvSpPr>
        <p:spPr bwMode="auto">
          <a:xfrm>
            <a:off x="3132138" y="3412232"/>
            <a:ext cx="1600200" cy="304800"/>
          </a:xfrm>
          <a:prstGeom prst="rightArrow">
            <a:avLst>
              <a:gd name="adj1" fmla="val 50000"/>
              <a:gd name="adj2" fmla="val 13125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ES" sz="2800">
              <a:solidFill>
                <a:srgbClr val="262699"/>
              </a:solidFill>
              <a:latin typeface="Calibri"/>
              <a:cs typeface="Calibri"/>
            </a:endParaRPr>
          </a:p>
        </p:txBody>
      </p:sp>
      <p:sp>
        <p:nvSpPr>
          <p:cNvPr id="99336" name="Text Box 8"/>
          <p:cNvSpPr txBox="1">
            <a:spLocks noChangeArrowheads="1"/>
          </p:cNvSpPr>
          <p:nvPr/>
        </p:nvSpPr>
        <p:spPr bwMode="auto">
          <a:xfrm>
            <a:off x="4884738" y="3265820"/>
            <a:ext cx="333566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s-ES_tradnl" sz="2800" dirty="0">
                <a:solidFill>
                  <a:srgbClr val="262699"/>
                </a:solidFill>
                <a:latin typeface="Calibri"/>
                <a:cs typeface="Calibri"/>
              </a:rPr>
              <a:t>Empresario Mercantil</a:t>
            </a:r>
          </a:p>
        </p:txBody>
      </p:sp>
      <p:sp>
        <p:nvSpPr>
          <p:cNvPr id="99337" name="AutoShape 9"/>
          <p:cNvSpPr>
            <a:spLocks noChangeArrowheads="1"/>
          </p:cNvSpPr>
          <p:nvPr/>
        </p:nvSpPr>
        <p:spPr bwMode="auto">
          <a:xfrm>
            <a:off x="3187700" y="4708376"/>
            <a:ext cx="1600200" cy="304800"/>
          </a:xfrm>
          <a:prstGeom prst="rightArrow">
            <a:avLst>
              <a:gd name="adj1" fmla="val 50000"/>
              <a:gd name="adj2" fmla="val 13125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ES" sz="2800">
              <a:solidFill>
                <a:srgbClr val="262699"/>
              </a:solidFill>
              <a:latin typeface="Calibri"/>
              <a:cs typeface="Calibri"/>
            </a:endParaRPr>
          </a:p>
        </p:txBody>
      </p:sp>
      <p:sp>
        <p:nvSpPr>
          <p:cNvPr id="99338" name="Text Box 10"/>
          <p:cNvSpPr txBox="1">
            <a:spLocks noChangeArrowheads="1"/>
          </p:cNvSpPr>
          <p:nvPr/>
        </p:nvSpPr>
        <p:spPr bwMode="auto">
          <a:xfrm>
            <a:off x="4960938" y="4561964"/>
            <a:ext cx="312264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s-ES_tradnl" sz="2800" dirty="0">
                <a:solidFill>
                  <a:srgbClr val="262699"/>
                </a:solidFill>
                <a:latin typeface="Calibri"/>
                <a:cs typeface="Calibri"/>
              </a:rPr>
              <a:t>Emprendedor Social</a:t>
            </a:r>
          </a:p>
        </p:txBody>
      </p:sp>
    </p:spTree>
    <p:extLst>
      <p:ext uri="{BB962C8B-B14F-4D97-AF65-F5344CB8AC3E}">
        <p14:creationId xmlns:p14="http://schemas.microsoft.com/office/powerpoint/2010/main" val="12858076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5" name="Rectangle 5"/>
          <p:cNvSpPr>
            <a:spLocks noChangeArrowheads="1"/>
          </p:cNvSpPr>
          <p:nvPr/>
        </p:nvSpPr>
        <p:spPr bwMode="auto">
          <a:xfrm>
            <a:off x="899592" y="1700808"/>
            <a:ext cx="7056784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s-ES" dirty="0">
                <a:solidFill>
                  <a:srgbClr val="000090"/>
                </a:solidFill>
                <a:latin typeface="Arial" charset="0"/>
              </a:rPr>
              <a:t>Ante todo un (tipo de) emprendedor,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s-ES" dirty="0">
                <a:solidFill>
                  <a:srgbClr val="000090"/>
                </a:solidFill>
                <a:latin typeface="Arial" charset="0"/>
              </a:rPr>
              <a:t>U</a:t>
            </a:r>
            <a:r>
              <a:rPr lang="es-ES" dirty="0" smtClean="0">
                <a:solidFill>
                  <a:srgbClr val="000090"/>
                </a:solidFill>
                <a:latin typeface="Arial" charset="0"/>
              </a:rPr>
              <a:t>n </a:t>
            </a:r>
            <a:r>
              <a:rPr lang="es-ES" dirty="0">
                <a:solidFill>
                  <a:srgbClr val="000090"/>
                </a:solidFill>
                <a:latin typeface="Arial" charset="0"/>
              </a:rPr>
              <a:t>líder social, en ocasiones, un </a:t>
            </a:r>
            <a:r>
              <a:rPr lang="es-ES" dirty="0" err="1">
                <a:solidFill>
                  <a:srgbClr val="000090"/>
                </a:solidFill>
                <a:latin typeface="Arial" charset="0"/>
              </a:rPr>
              <a:t>intraemprendedor</a:t>
            </a:r>
            <a:r>
              <a:rPr lang="es-ES" dirty="0">
                <a:solidFill>
                  <a:srgbClr val="000090"/>
                </a:solidFill>
                <a:latin typeface="Arial" charset="0"/>
              </a:rPr>
              <a:t> en el seno de una ENL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s-ES" dirty="0">
                <a:solidFill>
                  <a:srgbClr val="000090"/>
                </a:solidFill>
                <a:latin typeface="Arial" charset="0"/>
              </a:rPr>
              <a:t>Q</a:t>
            </a:r>
            <a:r>
              <a:rPr lang="es-ES" dirty="0" smtClean="0">
                <a:solidFill>
                  <a:srgbClr val="000090"/>
                </a:solidFill>
                <a:latin typeface="Arial" charset="0"/>
              </a:rPr>
              <a:t>ue </a:t>
            </a:r>
            <a:r>
              <a:rPr lang="es-ES" dirty="0">
                <a:solidFill>
                  <a:srgbClr val="000090"/>
                </a:solidFill>
                <a:latin typeface="Arial" charset="0"/>
              </a:rPr>
              <a:t>identifica y aplica soluciones prácticas a problemas sociales combinando innovación, captación de fondos y oportunidad</a:t>
            </a:r>
            <a:r>
              <a:rPr lang="es-ES" dirty="0">
                <a:solidFill>
                  <a:schemeClr val="accent2"/>
                </a:solidFill>
                <a:latin typeface="Arial" charset="0"/>
              </a:rPr>
              <a:t>.</a:t>
            </a: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3200" dirty="0">
                <a:latin typeface="Arial" charset="0"/>
              </a:rPr>
              <a:t>EL EMPRENDEDOR SOCIAL</a:t>
            </a:r>
            <a:br>
              <a:rPr lang="es-ES" sz="3200" dirty="0">
                <a:latin typeface="Arial" charset="0"/>
              </a:rPr>
            </a:br>
            <a:r>
              <a:rPr lang="es-ES" sz="3200" dirty="0">
                <a:latin typeface="Arial" charset="0"/>
              </a:rPr>
              <a:t>¿Quién es</a:t>
            </a:r>
            <a:r>
              <a:rPr lang="es-ES" sz="3200" dirty="0" smtClean="0">
                <a:latin typeface="Arial" charset="0"/>
              </a:rPr>
              <a:t>?</a:t>
            </a:r>
            <a:endParaRPr lang="es-ES" sz="3200" dirty="0"/>
          </a:p>
        </p:txBody>
      </p:sp>
    </p:spTree>
    <p:extLst>
      <p:ext uri="{BB962C8B-B14F-4D97-AF65-F5344CB8AC3E}">
        <p14:creationId xmlns:p14="http://schemas.microsoft.com/office/powerpoint/2010/main" val="14160426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7" name="Rectangle 4"/>
          <p:cNvSpPr>
            <a:spLocks noGrp="1" noChangeArrowheads="1"/>
          </p:cNvSpPr>
          <p:nvPr>
            <p:ph type="title"/>
          </p:nvPr>
        </p:nvSpPr>
        <p:spPr>
          <a:xfrm>
            <a:off x="328613" y="12575"/>
            <a:ext cx="7772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s-ES" sz="3600" dirty="0" smtClean="0">
                <a:ea typeface="ＭＳ Ｐゴシック" pitchFamily="34" charset="-128"/>
                <a:cs typeface="+mj-cs"/>
              </a:rPr>
              <a:t>LOS RIESGOS DEL EMPRENDEDOR SOCIAL</a:t>
            </a:r>
            <a:endParaRPr lang="ca-ES" sz="6000" dirty="0" smtClean="0">
              <a:ea typeface="ＭＳ Ｐゴシック" pitchFamily="34" charset="-128"/>
              <a:cs typeface="+mj-cs"/>
            </a:endParaRPr>
          </a:p>
        </p:txBody>
      </p:sp>
      <p:sp>
        <p:nvSpPr>
          <p:cNvPr id="2" name="Flecha izquierda-derecha-arriba 1"/>
          <p:cNvSpPr/>
          <p:nvPr/>
        </p:nvSpPr>
        <p:spPr>
          <a:xfrm rot="10800000">
            <a:off x="3099592" y="2303750"/>
            <a:ext cx="2608360" cy="1424911"/>
          </a:xfrm>
          <a:prstGeom prst="leftRightUpArrow">
            <a:avLst/>
          </a:prstGeom>
          <a:solidFill>
            <a:srgbClr val="FF872D">
              <a:alpha val="58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atin typeface="Calibri"/>
              <a:cs typeface="Calibri"/>
            </a:endParaRPr>
          </a:p>
        </p:txBody>
      </p:sp>
      <p:sp>
        <p:nvSpPr>
          <p:cNvPr id="7" name="Rectángulo 6"/>
          <p:cNvSpPr/>
          <p:nvPr/>
        </p:nvSpPr>
        <p:spPr>
          <a:xfrm rot="21226232">
            <a:off x="197536" y="1324475"/>
            <a:ext cx="2379227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_tradnl" sz="2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Calibri"/>
              </a:rPr>
              <a:t>Riesgo financiero</a:t>
            </a:r>
            <a:endParaRPr lang="es-ES_tradnl" sz="2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alibri"/>
              <a:cs typeface="Calibri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3900936" y="2420888"/>
            <a:ext cx="10486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2000" dirty="0">
                <a:solidFill>
                  <a:srgbClr val="000000"/>
                </a:solidFill>
                <a:latin typeface="Calibri"/>
                <a:ea typeface="ＭＳ Ｐゴシック" pitchFamily="34" charset="-128"/>
                <a:cs typeface="Calibri"/>
              </a:rPr>
              <a:t>Frente </a:t>
            </a:r>
            <a:r>
              <a:rPr lang="es-ES" sz="2000" dirty="0">
                <a:solidFill>
                  <a:srgbClr val="000000"/>
                </a:solidFill>
                <a:latin typeface="Calibri"/>
                <a:ea typeface="ＭＳ Ｐゴシック" pitchFamily="34" charset="-128"/>
                <a:cs typeface="Calibri"/>
              </a:rPr>
              <a:t>a</a:t>
            </a:r>
            <a:endParaRPr lang="es-ES" sz="2000" dirty="0">
              <a:solidFill>
                <a:srgbClr val="000000"/>
              </a:solidFill>
              <a:latin typeface="Calibri"/>
              <a:ea typeface="ＭＳ Ｐゴシック" pitchFamily="34" charset="-128"/>
              <a:cs typeface="Calibri"/>
            </a:endParaRPr>
          </a:p>
        </p:txBody>
      </p:sp>
      <p:sp>
        <p:nvSpPr>
          <p:cNvPr id="23" name="Rectángulo 22"/>
          <p:cNvSpPr/>
          <p:nvPr/>
        </p:nvSpPr>
        <p:spPr>
          <a:xfrm rot="21421213">
            <a:off x="5617616" y="1301914"/>
            <a:ext cx="2541080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_tradnl" sz="2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Calibri"/>
              </a:rPr>
              <a:t>Riesgo profesional</a:t>
            </a:r>
            <a:endParaRPr lang="es-ES_tradnl" sz="2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alibri"/>
              <a:cs typeface="Calibri"/>
            </a:endParaRPr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9794" y="3020814"/>
            <a:ext cx="1999184" cy="1886676"/>
          </a:xfrm>
          <a:prstGeom prst="rect">
            <a:avLst/>
          </a:prstGeom>
        </p:spPr>
      </p:pic>
      <p:sp>
        <p:nvSpPr>
          <p:cNvPr id="9" name="Nube 8"/>
          <p:cNvSpPr/>
          <p:nvPr/>
        </p:nvSpPr>
        <p:spPr>
          <a:xfrm>
            <a:off x="5649200" y="1722246"/>
            <a:ext cx="2775551" cy="1417460"/>
          </a:xfrm>
          <a:prstGeom prst="cloud">
            <a:avLst/>
          </a:prstGeom>
          <a:solidFill>
            <a:schemeClr val="bg1">
              <a:lumMod val="85000"/>
            </a:scheme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dirty="0">
                <a:solidFill>
                  <a:srgbClr val="000000"/>
                </a:solidFill>
                <a:latin typeface="Calibri"/>
                <a:ea typeface="ＭＳ Ｐゴシック" pitchFamily="34" charset="-128"/>
                <a:cs typeface="Calibri"/>
              </a:rPr>
              <a:t>Pone en juego su reputación profesional</a:t>
            </a:r>
          </a:p>
        </p:txBody>
      </p:sp>
      <p:pic>
        <p:nvPicPr>
          <p:cNvPr id="14" name="Imagen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4533" y="4907490"/>
            <a:ext cx="1816350" cy="1816350"/>
          </a:xfrm>
          <a:prstGeom prst="rect">
            <a:avLst/>
          </a:prstGeom>
        </p:spPr>
      </p:pic>
      <p:sp>
        <p:nvSpPr>
          <p:cNvPr id="26" name="Nube 25"/>
          <p:cNvSpPr/>
          <p:nvPr/>
        </p:nvSpPr>
        <p:spPr>
          <a:xfrm>
            <a:off x="3049213" y="3728662"/>
            <a:ext cx="2775551" cy="1417460"/>
          </a:xfrm>
          <a:prstGeom prst="cloud">
            <a:avLst/>
          </a:prstGeom>
          <a:solidFill>
            <a:schemeClr val="accent5">
              <a:lumMod val="60000"/>
              <a:lumOff val="40000"/>
            </a:scheme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dirty="0">
                <a:solidFill>
                  <a:srgbClr val="000000"/>
                </a:solidFill>
                <a:latin typeface="Calibri"/>
                <a:ea typeface="ＭＳ Ｐゴシック" pitchFamily="34" charset="-128"/>
                <a:cs typeface="Calibri"/>
              </a:rPr>
              <a:t>Su </a:t>
            </a:r>
            <a:r>
              <a:rPr lang="es-ES" sz="2000" dirty="0">
                <a:solidFill>
                  <a:srgbClr val="000000"/>
                </a:solidFill>
                <a:latin typeface="Calibri"/>
                <a:ea typeface="ＭＳ Ｐゴシック" pitchFamily="34" charset="-128"/>
                <a:cs typeface="Calibri"/>
              </a:rPr>
              <a:t>imagen personal </a:t>
            </a:r>
            <a:r>
              <a:rPr lang="es-ES" sz="2000" dirty="0">
                <a:solidFill>
                  <a:srgbClr val="000000"/>
                </a:solidFill>
                <a:latin typeface="Calibri"/>
                <a:ea typeface="ＭＳ Ｐゴシック" pitchFamily="34" charset="-128"/>
                <a:cs typeface="Calibri"/>
              </a:rPr>
              <a:t>es el principal aval de su proyecto</a:t>
            </a:r>
            <a:endParaRPr lang="es-ES" sz="2000" dirty="0">
              <a:solidFill>
                <a:srgbClr val="000000"/>
              </a:solidFill>
              <a:latin typeface="Calibri"/>
              <a:ea typeface="ＭＳ Ｐゴシック" pitchFamily="34" charset="-128"/>
              <a:cs typeface="Calibri"/>
            </a:endParaRPr>
          </a:p>
        </p:txBody>
      </p:sp>
      <p:pic>
        <p:nvPicPr>
          <p:cNvPr id="15" name="Imagen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755033">
            <a:off x="356597" y="3020814"/>
            <a:ext cx="1924611" cy="1782047"/>
          </a:xfrm>
          <a:prstGeom prst="rect">
            <a:avLst/>
          </a:prstGeom>
        </p:spPr>
      </p:pic>
      <p:sp>
        <p:nvSpPr>
          <p:cNvPr id="6" name="Nube 5"/>
          <p:cNvSpPr/>
          <p:nvPr/>
        </p:nvSpPr>
        <p:spPr>
          <a:xfrm>
            <a:off x="120075" y="2026820"/>
            <a:ext cx="2985562" cy="1417460"/>
          </a:xfrm>
          <a:prstGeom prst="cloud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dirty="0">
                <a:solidFill>
                  <a:srgbClr val="000000"/>
                </a:solidFill>
                <a:latin typeface="Calibri"/>
                <a:ea typeface="ＭＳ Ｐゴシック" pitchFamily="34" charset="-128"/>
                <a:cs typeface="Calibri"/>
              </a:rPr>
              <a:t>Renuncia a empleo estable y mejor </a:t>
            </a:r>
            <a:r>
              <a:rPr lang="es-ES" sz="2000" dirty="0" smtClean="0">
                <a:solidFill>
                  <a:srgbClr val="000000"/>
                </a:solidFill>
                <a:latin typeface="Calibri"/>
                <a:ea typeface="ＭＳ Ｐゴシック" pitchFamily="34" charset="-128"/>
                <a:cs typeface="Calibri"/>
              </a:rPr>
              <a:t>remunerado</a:t>
            </a:r>
            <a:endParaRPr lang="es-ES" sz="2000" dirty="0">
              <a:solidFill>
                <a:srgbClr val="000000"/>
              </a:solidFill>
              <a:latin typeface="Calibri"/>
              <a:ea typeface="ＭＳ Ｐゴシック" pitchFamily="34" charset="-128"/>
              <a:cs typeface="Calibri"/>
            </a:endParaRPr>
          </a:p>
        </p:txBody>
      </p:sp>
      <p:sp>
        <p:nvSpPr>
          <p:cNvPr id="24" name="Rectángulo 23"/>
          <p:cNvSpPr/>
          <p:nvPr/>
        </p:nvSpPr>
        <p:spPr>
          <a:xfrm rot="21421213">
            <a:off x="3413636" y="5199053"/>
            <a:ext cx="2048457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_tradnl" sz="2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Calibri"/>
              </a:rPr>
              <a:t>Riesgo político</a:t>
            </a:r>
            <a:endParaRPr lang="es-ES_tradnl" sz="2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383348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Oval 16"/>
          <p:cNvSpPr>
            <a:spLocks noChangeArrowheads="1"/>
          </p:cNvSpPr>
          <p:nvPr/>
        </p:nvSpPr>
        <p:spPr bwMode="auto">
          <a:xfrm>
            <a:off x="3709169" y="1412776"/>
            <a:ext cx="1727200" cy="1655763"/>
          </a:xfrm>
          <a:prstGeom prst="ellipse">
            <a:avLst/>
          </a:prstGeom>
          <a:solidFill>
            <a:srgbClr val="CC3300">
              <a:alpha val="62000"/>
            </a:srgbClr>
          </a:solidFill>
          <a:ln w="28575">
            <a:solidFill>
              <a:srgbClr val="CC3300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ES">
              <a:latin typeface="Calibri"/>
              <a:ea typeface="ＭＳ Ｐゴシック" pitchFamily="34" charset="-128"/>
              <a:cs typeface="Calibri"/>
            </a:endParaRPr>
          </a:p>
        </p:txBody>
      </p:sp>
      <p:sp>
        <p:nvSpPr>
          <p:cNvPr id="14341" name="Oval 17"/>
          <p:cNvSpPr>
            <a:spLocks noChangeArrowheads="1"/>
          </p:cNvSpPr>
          <p:nvPr/>
        </p:nvSpPr>
        <p:spPr bwMode="auto">
          <a:xfrm>
            <a:off x="540519" y="4076601"/>
            <a:ext cx="1727200" cy="1655763"/>
          </a:xfrm>
          <a:prstGeom prst="ellipse">
            <a:avLst/>
          </a:prstGeom>
          <a:solidFill>
            <a:srgbClr val="CC3300">
              <a:alpha val="62000"/>
            </a:srgbClr>
          </a:solidFill>
          <a:ln w="28575">
            <a:solidFill>
              <a:srgbClr val="CC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ES">
              <a:latin typeface="Calibri"/>
              <a:ea typeface="ＭＳ Ｐゴシック" pitchFamily="34" charset="-128"/>
              <a:cs typeface="Calibri"/>
            </a:endParaRPr>
          </a:p>
        </p:txBody>
      </p:sp>
      <p:sp>
        <p:nvSpPr>
          <p:cNvPr id="14342" name="Oval 18"/>
          <p:cNvSpPr>
            <a:spLocks noChangeArrowheads="1"/>
          </p:cNvSpPr>
          <p:nvPr/>
        </p:nvSpPr>
        <p:spPr bwMode="auto">
          <a:xfrm>
            <a:off x="6804794" y="4076601"/>
            <a:ext cx="1727200" cy="1655763"/>
          </a:xfrm>
          <a:prstGeom prst="ellipse">
            <a:avLst/>
          </a:prstGeom>
          <a:solidFill>
            <a:srgbClr val="CC3300">
              <a:alpha val="62000"/>
            </a:srgbClr>
          </a:solidFill>
          <a:ln w="28575">
            <a:solidFill>
              <a:srgbClr val="CC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ES">
              <a:latin typeface="Calibri"/>
              <a:ea typeface="ＭＳ Ｐゴシック" pitchFamily="34" charset="-128"/>
              <a:cs typeface="Calibri"/>
            </a:endParaRPr>
          </a:p>
        </p:txBody>
      </p:sp>
      <p:sp>
        <p:nvSpPr>
          <p:cNvPr id="14343" name="Line 19"/>
          <p:cNvSpPr>
            <a:spLocks noChangeShapeType="1"/>
          </p:cNvSpPr>
          <p:nvPr/>
        </p:nvSpPr>
        <p:spPr bwMode="auto">
          <a:xfrm flipV="1">
            <a:off x="1980381" y="2708176"/>
            <a:ext cx="1800225" cy="1512888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 type="stealth"/>
            <a:tailEnd type="stealth"/>
          </a:ln>
        </p:spPr>
        <p:txBody>
          <a:bodyPr wrap="none" anchor="ctr"/>
          <a:lstStyle/>
          <a:p>
            <a:endParaRPr lang="es-ES">
              <a:solidFill>
                <a:srgbClr val="000090"/>
              </a:solidFill>
              <a:latin typeface="Calibri"/>
              <a:ea typeface="ＭＳ Ｐゴシック" pitchFamily="34" charset="-128"/>
              <a:cs typeface="Calibri"/>
            </a:endParaRPr>
          </a:p>
        </p:txBody>
      </p:sp>
      <p:sp>
        <p:nvSpPr>
          <p:cNvPr id="14344" name="Line 20"/>
          <p:cNvSpPr>
            <a:spLocks noChangeShapeType="1"/>
          </p:cNvSpPr>
          <p:nvPr/>
        </p:nvSpPr>
        <p:spPr bwMode="auto">
          <a:xfrm rot="2383932" flipV="1">
            <a:off x="2869266" y="3533794"/>
            <a:ext cx="3384550" cy="2879725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 type="stealth"/>
            <a:tailEnd type="stealth"/>
          </a:ln>
        </p:spPr>
        <p:txBody>
          <a:bodyPr wrap="none" anchor="ctr"/>
          <a:lstStyle/>
          <a:p>
            <a:endParaRPr lang="es-ES">
              <a:latin typeface="+mj-lt"/>
              <a:ea typeface="ＭＳ Ｐゴシック" pitchFamily="34" charset="-128"/>
              <a:cs typeface="+mn-cs"/>
            </a:endParaRPr>
          </a:p>
        </p:txBody>
      </p:sp>
      <p:sp>
        <p:nvSpPr>
          <p:cNvPr id="14345" name="Line 21"/>
          <p:cNvSpPr>
            <a:spLocks noChangeShapeType="1"/>
          </p:cNvSpPr>
          <p:nvPr/>
        </p:nvSpPr>
        <p:spPr bwMode="auto">
          <a:xfrm rot="15920540" flipV="1">
            <a:off x="5218521" y="2767549"/>
            <a:ext cx="1812144" cy="1522905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 type="stealth"/>
            <a:tailEnd type="stealth"/>
          </a:ln>
        </p:spPr>
        <p:txBody>
          <a:bodyPr wrap="none" anchor="ctr"/>
          <a:lstStyle/>
          <a:p>
            <a:endParaRPr lang="es-ES">
              <a:solidFill>
                <a:srgbClr val="000090"/>
              </a:solidFill>
              <a:latin typeface="Calibri"/>
              <a:ea typeface="ＭＳ Ｐゴシック" pitchFamily="34" charset="-128"/>
              <a:cs typeface="Calibri"/>
            </a:endParaRPr>
          </a:p>
        </p:txBody>
      </p:sp>
      <p:sp>
        <p:nvSpPr>
          <p:cNvPr id="14346" name="Oval 22"/>
          <p:cNvSpPr>
            <a:spLocks noChangeArrowheads="1"/>
          </p:cNvSpPr>
          <p:nvPr/>
        </p:nvSpPr>
        <p:spPr bwMode="auto">
          <a:xfrm>
            <a:off x="4067944" y="3571776"/>
            <a:ext cx="1152525" cy="1152525"/>
          </a:xfrm>
          <a:prstGeom prst="ellipse">
            <a:avLst/>
          </a:prstGeom>
          <a:solidFill>
            <a:srgbClr val="CC3300">
              <a:alpha val="62000"/>
            </a:srgbClr>
          </a:solidFill>
          <a:ln w="28575">
            <a:solidFill>
              <a:srgbClr val="CC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ES">
              <a:solidFill>
                <a:srgbClr val="000090"/>
              </a:solidFill>
              <a:latin typeface="Calibri"/>
              <a:ea typeface="ＭＳ Ｐゴシック" pitchFamily="34" charset="-128"/>
              <a:cs typeface="Calibri"/>
            </a:endParaRPr>
          </a:p>
        </p:txBody>
      </p:sp>
      <p:sp>
        <p:nvSpPr>
          <p:cNvPr id="14347" name="Line 23"/>
          <p:cNvSpPr>
            <a:spLocks noChangeShapeType="1"/>
          </p:cNvSpPr>
          <p:nvPr/>
        </p:nvSpPr>
        <p:spPr bwMode="auto">
          <a:xfrm rot="18565631" flipV="1">
            <a:off x="4391794" y="3176489"/>
            <a:ext cx="360363" cy="287338"/>
          </a:xfrm>
          <a:prstGeom prst="line">
            <a:avLst/>
          </a:prstGeom>
          <a:noFill/>
          <a:ln w="28575">
            <a:solidFill>
              <a:schemeClr val="tx2"/>
            </a:solidFill>
            <a:prstDash val="dash"/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s-ES">
              <a:solidFill>
                <a:srgbClr val="000090"/>
              </a:solidFill>
              <a:latin typeface="Calibri"/>
              <a:ea typeface="ＭＳ Ｐゴシック" pitchFamily="34" charset="-128"/>
              <a:cs typeface="Calibri"/>
            </a:endParaRPr>
          </a:p>
        </p:txBody>
      </p:sp>
      <p:sp>
        <p:nvSpPr>
          <p:cNvPr id="14348" name="Line 24"/>
          <p:cNvSpPr>
            <a:spLocks noChangeShapeType="1"/>
          </p:cNvSpPr>
          <p:nvPr/>
        </p:nvSpPr>
        <p:spPr bwMode="auto">
          <a:xfrm flipV="1">
            <a:off x="2196281" y="3932139"/>
            <a:ext cx="1871663" cy="649288"/>
          </a:xfrm>
          <a:prstGeom prst="line">
            <a:avLst/>
          </a:prstGeom>
          <a:noFill/>
          <a:ln w="28575">
            <a:solidFill>
              <a:schemeClr val="tx2"/>
            </a:solidFill>
            <a:prstDash val="dash"/>
            <a:round/>
            <a:headEnd type="triangle" w="med" len="med"/>
            <a:tailEnd type="triangle" w="med" len="med"/>
          </a:ln>
        </p:spPr>
        <p:txBody>
          <a:bodyPr/>
          <a:lstStyle/>
          <a:p>
            <a:pPr>
              <a:defRPr/>
            </a:pPr>
            <a:endParaRPr lang="es-ES">
              <a:solidFill>
                <a:srgbClr val="000090"/>
              </a:solidFill>
              <a:latin typeface="Calibri"/>
              <a:ea typeface="ＭＳ Ｐゴシック" pitchFamily="34" charset="-128"/>
              <a:cs typeface="Calibri"/>
            </a:endParaRPr>
          </a:p>
        </p:txBody>
      </p:sp>
      <p:sp>
        <p:nvSpPr>
          <p:cNvPr id="14349" name="Line 25"/>
          <p:cNvSpPr>
            <a:spLocks noChangeShapeType="1"/>
          </p:cNvSpPr>
          <p:nvPr/>
        </p:nvSpPr>
        <p:spPr bwMode="auto">
          <a:xfrm rot="15920540" flipV="1">
            <a:off x="5684019" y="3393976"/>
            <a:ext cx="722313" cy="1655763"/>
          </a:xfrm>
          <a:prstGeom prst="line">
            <a:avLst/>
          </a:prstGeom>
          <a:noFill/>
          <a:ln w="28575">
            <a:solidFill>
              <a:schemeClr val="tx2"/>
            </a:solidFill>
            <a:prstDash val="dash"/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s-ES">
              <a:solidFill>
                <a:srgbClr val="000090"/>
              </a:solidFill>
              <a:latin typeface="Calibri"/>
              <a:ea typeface="ＭＳ Ｐゴシック" pitchFamily="34" charset="-128"/>
              <a:cs typeface="Calibri"/>
            </a:endParaRPr>
          </a:p>
        </p:txBody>
      </p:sp>
      <p:sp>
        <p:nvSpPr>
          <p:cNvPr id="14350" name="Text Box 26"/>
          <p:cNvSpPr txBox="1">
            <a:spLocks noChangeArrowheads="1"/>
          </p:cNvSpPr>
          <p:nvPr/>
        </p:nvSpPr>
        <p:spPr bwMode="auto">
          <a:xfrm>
            <a:off x="3564706" y="2060476"/>
            <a:ext cx="20161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s-ES" sz="1600" b="1" dirty="0">
                <a:solidFill>
                  <a:schemeClr val="bg1"/>
                </a:solidFill>
                <a:latin typeface="Calibri"/>
                <a:ea typeface="ＭＳ Ｐゴシック" pitchFamily="34" charset="-128"/>
                <a:cs typeface="Calibri"/>
              </a:rPr>
              <a:t>BENEFICIARIOS</a:t>
            </a:r>
          </a:p>
        </p:txBody>
      </p:sp>
      <p:sp>
        <p:nvSpPr>
          <p:cNvPr id="14351" name="Text Box 27"/>
          <p:cNvSpPr txBox="1">
            <a:spLocks noChangeArrowheads="1"/>
          </p:cNvSpPr>
          <p:nvPr/>
        </p:nvSpPr>
        <p:spPr bwMode="auto">
          <a:xfrm>
            <a:off x="6660331" y="4748114"/>
            <a:ext cx="20161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s-ES" sz="1600" b="1" dirty="0">
                <a:solidFill>
                  <a:schemeClr val="bg1"/>
                </a:solidFill>
                <a:latin typeface="Calibri"/>
                <a:ea typeface="ＭＳ Ｐゴシック" pitchFamily="34" charset="-128"/>
                <a:cs typeface="Calibri"/>
              </a:rPr>
              <a:t>DEMANDANTES</a:t>
            </a:r>
          </a:p>
        </p:txBody>
      </p:sp>
      <p:sp>
        <p:nvSpPr>
          <p:cNvPr id="14352" name="Text Box 28"/>
          <p:cNvSpPr txBox="1">
            <a:spLocks noChangeArrowheads="1"/>
          </p:cNvSpPr>
          <p:nvPr/>
        </p:nvSpPr>
        <p:spPr bwMode="auto">
          <a:xfrm>
            <a:off x="396056" y="4748114"/>
            <a:ext cx="20161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s-ES" sz="1600" b="1" dirty="0">
                <a:solidFill>
                  <a:schemeClr val="bg1"/>
                </a:solidFill>
                <a:latin typeface="Calibri"/>
                <a:ea typeface="ＭＳ Ｐゴシック" pitchFamily="34" charset="-128"/>
                <a:cs typeface="Calibri"/>
              </a:rPr>
              <a:t>FINANCIADORES</a:t>
            </a:r>
          </a:p>
        </p:txBody>
      </p:sp>
      <p:sp>
        <p:nvSpPr>
          <p:cNvPr id="14353" name="Text Box 29"/>
          <p:cNvSpPr txBox="1">
            <a:spLocks noChangeArrowheads="1"/>
          </p:cNvSpPr>
          <p:nvPr/>
        </p:nvSpPr>
        <p:spPr bwMode="auto">
          <a:xfrm>
            <a:off x="3996506" y="3805139"/>
            <a:ext cx="1295400" cy="703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s-ES" sz="1600" b="1" dirty="0">
                <a:solidFill>
                  <a:srgbClr val="FFFFFF"/>
                </a:solidFill>
                <a:latin typeface="Calibri"/>
                <a:ea typeface="ＭＳ Ｐゴシック" pitchFamily="34" charset="-128"/>
                <a:cs typeface="Calibri"/>
              </a:rPr>
              <a:t>PROYECTO</a:t>
            </a:r>
          </a:p>
          <a:p>
            <a:pPr algn="ctr">
              <a:spcBef>
                <a:spcPct val="50000"/>
              </a:spcBef>
              <a:defRPr/>
            </a:pPr>
            <a:r>
              <a:rPr lang="es-ES" sz="1600" b="1" dirty="0">
                <a:solidFill>
                  <a:srgbClr val="FFFFFF"/>
                </a:solidFill>
                <a:latin typeface="Calibri"/>
                <a:ea typeface="ＭＳ Ｐゴシック" pitchFamily="34" charset="-128"/>
                <a:cs typeface="Calibri"/>
              </a:rPr>
              <a:t>SOCIAL</a:t>
            </a:r>
          </a:p>
        </p:txBody>
      </p:sp>
      <p:sp>
        <p:nvSpPr>
          <p:cNvPr id="14354" name="Text Box 30"/>
          <p:cNvSpPr txBox="1">
            <a:spLocks noChangeArrowheads="1"/>
          </p:cNvSpPr>
          <p:nvPr/>
        </p:nvSpPr>
        <p:spPr bwMode="auto">
          <a:xfrm rot="19204571">
            <a:off x="1819922" y="3132737"/>
            <a:ext cx="20161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s-ES" sz="1800" dirty="0">
                <a:solidFill>
                  <a:srgbClr val="000090"/>
                </a:solidFill>
                <a:latin typeface="Calibri"/>
                <a:ea typeface="ＭＳ Ｐゴシック" pitchFamily="34" charset="-128"/>
                <a:cs typeface="Calibri"/>
              </a:rPr>
              <a:t>Sensibilidad</a:t>
            </a:r>
          </a:p>
        </p:txBody>
      </p:sp>
      <p:sp>
        <p:nvSpPr>
          <p:cNvPr id="14355" name="Text Box 31"/>
          <p:cNvSpPr txBox="1">
            <a:spLocks noChangeArrowheads="1"/>
          </p:cNvSpPr>
          <p:nvPr/>
        </p:nvSpPr>
        <p:spPr bwMode="auto">
          <a:xfrm rot="2747979">
            <a:off x="5334065" y="3264901"/>
            <a:ext cx="20161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s-ES" sz="1800" dirty="0">
                <a:solidFill>
                  <a:srgbClr val="000090"/>
                </a:solidFill>
                <a:latin typeface="Calibri"/>
                <a:ea typeface="ＭＳ Ｐゴシック" pitchFamily="34" charset="-128"/>
                <a:cs typeface="Calibri"/>
              </a:rPr>
              <a:t>Compromiso</a:t>
            </a:r>
          </a:p>
        </p:txBody>
      </p:sp>
      <p:sp>
        <p:nvSpPr>
          <p:cNvPr id="14356" name="Text Box 32"/>
          <p:cNvSpPr txBox="1">
            <a:spLocks noChangeArrowheads="1"/>
          </p:cNvSpPr>
          <p:nvPr/>
        </p:nvSpPr>
        <p:spPr bwMode="auto">
          <a:xfrm>
            <a:off x="2914535" y="4934495"/>
            <a:ext cx="33131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170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 eaLnBrk="0" hangingPunct="0">
              <a:defRPr sz="1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 eaLnBrk="0" hangingPunct="0">
              <a:defRPr sz="1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 eaLnBrk="0" hangingPunct="0">
              <a:defRPr sz="1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" sz="1800" dirty="0">
                <a:solidFill>
                  <a:srgbClr val="000090"/>
                </a:solidFill>
                <a:latin typeface="Calibri"/>
                <a:cs typeface="Calibri"/>
              </a:rPr>
              <a:t>Reivindicación / Innovación</a:t>
            </a:r>
          </a:p>
        </p:txBody>
      </p:sp>
      <p:sp>
        <p:nvSpPr>
          <p:cNvPr id="14357" name="Text Box 33"/>
          <p:cNvSpPr txBox="1">
            <a:spLocks noChangeArrowheads="1"/>
          </p:cNvSpPr>
          <p:nvPr/>
        </p:nvSpPr>
        <p:spPr bwMode="auto">
          <a:xfrm>
            <a:off x="3493269" y="3151734"/>
            <a:ext cx="20875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s-ES" sz="1600" dirty="0">
                <a:solidFill>
                  <a:srgbClr val="000090"/>
                </a:solidFill>
                <a:latin typeface="Calibri"/>
                <a:ea typeface="ＭＳ Ｐゴシック" pitchFamily="34" charset="-128"/>
                <a:cs typeface="Calibri"/>
              </a:rPr>
              <a:t>Producto - Servicio</a:t>
            </a:r>
          </a:p>
        </p:txBody>
      </p:sp>
      <p:sp>
        <p:nvSpPr>
          <p:cNvPr id="14358" name="Text Box 34"/>
          <p:cNvSpPr txBox="1">
            <a:spLocks noChangeArrowheads="1"/>
          </p:cNvSpPr>
          <p:nvPr/>
        </p:nvSpPr>
        <p:spPr bwMode="auto">
          <a:xfrm rot="20517155">
            <a:off x="1839919" y="3915455"/>
            <a:ext cx="27051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170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 eaLnBrk="0" hangingPunct="0">
              <a:defRPr sz="1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 eaLnBrk="0" hangingPunct="0">
              <a:defRPr sz="1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 eaLnBrk="0" hangingPunct="0">
              <a:defRPr sz="1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" sz="1600" dirty="0">
                <a:solidFill>
                  <a:srgbClr val="000090"/>
                </a:solidFill>
                <a:latin typeface="Calibri"/>
                <a:cs typeface="Calibri"/>
              </a:rPr>
              <a:t>Coste de Producción</a:t>
            </a:r>
          </a:p>
        </p:txBody>
      </p:sp>
      <p:sp>
        <p:nvSpPr>
          <p:cNvPr id="14359" name="Text Box 35"/>
          <p:cNvSpPr txBox="1">
            <a:spLocks noChangeArrowheads="1"/>
          </p:cNvSpPr>
          <p:nvPr/>
        </p:nvSpPr>
        <p:spPr bwMode="auto">
          <a:xfrm rot="1225515">
            <a:off x="5063433" y="3920878"/>
            <a:ext cx="20161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s-ES" sz="1600" dirty="0">
                <a:solidFill>
                  <a:srgbClr val="000090"/>
                </a:solidFill>
                <a:latin typeface="Calibri"/>
                <a:ea typeface="ＭＳ Ｐゴシック" pitchFamily="34" charset="-128"/>
                <a:cs typeface="Calibri"/>
              </a:rPr>
              <a:t>Control de Calidad</a:t>
            </a: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EL CUASI – MERCADO DEL TERCER </a:t>
            </a:r>
            <a:r>
              <a:rPr lang="es-ES" dirty="0" smtClean="0"/>
              <a:t>SECTOR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194913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2" name="Text Box 6"/>
          <p:cNvSpPr txBox="1">
            <a:spLocks noChangeArrowheads="1"/>
          </p:cNvSpPr>
          <p:nvPr/>
        </p:nvSpPr>
        <p:spPr bwMode="auto">
          <a:xfrm>
            <a:off x="827732" y="116632"/>
            <a:ext cx="76327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s-ES" sz="3000" b="1" dirty="0">
                <a:solidFill>
                  <a:srgbClr val="CC3300"/>
                </a:solidFill>
                <a:latin typeface="Arial" charset="0"/>
              </a:rPr>
              <a:t>UNA DEFINICIÓN DE INNOVACIÓN SOCIAL</a:t>
            </a:r>
          </a:p>
        </p:txBody>
      </p:sp>
      <p:sp>
        <p:nvSpPr>
          <p:cNvPr id="101383" name="Text Box 7"/>
          <p:cNvSpPr txBox="1">
            <a:spLocks noChangeArrowheads="1"/>
          </p:cNvSpPr>
          <p:nvPr/>
        </p:nvSpPr>
        <p:spPr bwMode="auto">
          <a:xfrm>
            <a:off x="1043608" y="1844824"/>
            <a:ext cx="7200081" cy="3231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s-ES" dirty="0">
                <a:solidFill>
                  <a:srgbClr val="000090"/>
                </a:solidFill>
                <a:latin typeface="Arial" charset="0"/>
              </a:rPr>
              <a:t>Solución de problemas sociales a partir de la combinación alternativa de los recursos institucionales, técnicos, materiales, humanos y/o financieros existentes en el entorno para la generación de valor social y la mejora sostenible de la calidad de vida de una determinada </a:t>
            </a:r>
            <a:r>
              <a:rPr lang="es-ES" dirty="0" smtClean="0">
                <a:solidFill>
                  <a:srgbClr val="000090"/>
                </a:solidFill>
                <a:latin typeface="Arial" charset="0"/>
              </a:rPr>
              <a:t>comunidad o colectivo social.</a:t>
            </a:r>
            <a:endParaRPr lang="ca-ES" dirty="0">
              <a:solidFill>
                <a:srgbClr val="000090"/>
              </a:solidFill>
              <a:latin typeface="Arial" charset="0"/>
            </a:endParaRPr>
          </a:p>
          <a:p>
            <a:pPr eaLnBrk="1" hangingPunct="1">
              <a:spcBef>
                <a:spcPct val="50000"/>
              </a:spcBef>
            </a:pPr>
            <a:endParaRPr lang="es-ES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65028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50" name="Title 9"/>
          <p:cNvSpPr>
            <a:spLocks noGrp="1"/>
          </p:cNvSpPr>
          <p:nvPr>
            <p:ph type="title"/>
          </p:nvPr>
        </p:nvSpPr>
        <p:spPr>
          <a:xfrm>
            <a:off x="395536" y="116632"/>
            <a:ext cx="8458200" cy="1066800"/>
          </a:xfrm>
        </p:spPr>
        <p:txBody>
          <a:bodyPr/>
          <a:lstStyle/>
          <a:p>
            <a:r>
              <a:rPr lang="es-ES" sz="2800" b="1" dirty="0">
                <a:solidFill>
                  <a:srgbClr val="CC3300"/>
                </a:solidFill>
                <a:latin typeface="Arial" charset="0"/>
                <a:ea typeface="ＭＳ Ｐゴシック" charset="0"/>
                <a:cs typeface="ＭＳ Ｐゴシック" charset="0"/>
              </a:rPr>
              <a:t>CARACTERÍSTICAS DE LA INNOVACIÓN SOCIAL</a:t>
            </a:r>
            <a:endParaRPr lang="es-ES" sz="3200" dirty="0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1751" name="Content Placeholder 10"/>
          <p:cNvSpPr>
            <a:spLocks noGrp="1"/>
          </p:cNvSpPr>
          <p:nvPr>
            <p:ph idx="1"/>
          </p:nvPr>
        </p:nvSpPr>
        <p:spPr>
          <a:xfrm>
            <a:off x="616024" y="1268760"/>
            <a:ext cx="7772400" cy="4724400"/>
          </a:xfrm>
        </p:spPr>
        <p:txBody>
          <a:bodyPr/>
          <a:lstStyle/>
          <a:p>
            <a:pPr>
              <a:spcBef>
                <a:spcPct val="50000"/>
              </a:spcBef>
            </a:pPr>
            <a:r>
              <a:rPr lang="es-ES" sz="2000" dirty="0">
                <a:solidFill>
                  <a:schemeClr val="accent2">
                    <a:lumMod val="75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rPr>
              <a:t>Orientada al cambio social: a la generación de valor social</a:t>
            </a:r>
          </a:p>
          <a:p>
            <a:pPr>
              <a:spcBef>
                <a:spcPct val="50000"/>
              </a:spcBef>
            </a:pPr>
            <a:r>
              <a:rPr lang="es-ES" sz="2000" dirty="0">
                <a:solidFill>
                  <a:schemeClr val="accent2">
                    <a:lumMod val="75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rPr>
              <a:t>Carácter permanente: el cambio social, requiere innovaciones constantes</a:t>
            </a:r>
          </a:p>
          <a:p>
            <a:pPr>
              <a:spcBef>
                <a:spcPct val="50000"/>
              </a:spcBef>
            </a:pPr>
            <a:r>
              <a:rPr lang="es-ES" sz="2000" dirty="0">
                <a:solidFill>
                  <a:schemeClr val="accent2">
                    <a:lumMod val="75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rPr>
              <a:t>Vocación de </a:t>
            </a:r>
            <a:r>
              <a:rPr lang="es-ES" sz="2000" dirty="0" err="1">
                <a:solidFill>
                  <a:schemeClr val="accent2">
                    <a:lumMod val="75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rPr>
              <a:t>replicabilidad</a:t>
            </a:r>
            <a:r>
              <a:rPr lang="es-ES" sz="2000" dirty="0">
                <a:solidFill>
                  <a:schemeClr val="accent2">
                    <a:lumMod val="75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rPr>
              <a:t>: no se protege, se difunde</a:t>
            </a:r>
          </a:p>
          <a:p>
            <a:pPr>
              <a:spcBef>
                <a:spcPct val="50000"/>
              </a:spcBef>
            </a:pPr>
            <a:r>
              <a:rPr lang="es-ES" sz="2000" dirty="0">
                <a:solidFill>
                  <a:schemeClr val="accent2">
                    <a:lumMod val="75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rPr>
              <a:t>Vinculada a la comunidad: depende de la situación de partida y de las características de cada territorio</a:t>
            </a:r>
          </a:p>
          <a:p>
            <a:pPr>
              <a:spcBef>
                <a:spcPct val="50000"/>
              </a:spcBef>
            </a:pPr>
            <a:r>
              <a:rPr lang="es-ES" sz="2000" dirty="0">
                <a:solidFill>
                  <a:schemeClr val="accent2">
                    <a:lumMod val="75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rPr>
              <a:t>Constituye una función esencial de las entidades del Tercer Sector: reivindicación, innovación y acción</a:t>
            </a:r>
          </a:p>
          <a:p>
            <a:pPr>
              <a:spcBef>
                <a:spcPct val="50000"/>
              </a:spcBef>
            </a:pPr>
            <a:r>
              <a:rPr lang="es-ES" sz="2000" dirty="0">
                <a:solidFill>
                  <a:schemeClr val="accent2">
                    <a:lumMod val="75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rPr>
              <a:t>Resulta difícil de financiar: debido a su alto riesgo. Se suele innovar haciendo</a:t>
            </a:r>
          </a:p>
          <a:p>
            <a:pPr>
              <a:spcBef>
                <a:spcPct val="50000"/>
              </a:spcBef>
            </a:pPr>
            <a:r>
              <a:rPr lang="es-ES" sz="2000" dirty="0">
                <a:solidFill>
                  <a:schemeClr val="accent2">
                    <a:lumMod val="75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rPr>
              <a:t>Elemento característico del emprendimiento social: es seña de identidad, origen y medio para la iniciativa emprendedora </a:t>
            </a:r>
            <a:r>
              <a:rPr lang="es-ES" sz="2000" dirty="0" smtClean="0">
                <a:solidFill>
                  <a:schemeClr val="accent2">
                    <a:lumMod val="75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rPr>
              <a:t>social</a:t>
            </a:r>
            <a:endParaRPr lang="es-ES" sz="2000" dirty="0">
              <a:solidFill>
                <a:schemeClr val="accent2">
                  <a:lumMod val="75000"/>
                </a:schemeClr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90265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115616" y="2924944"/>
            <a:ext cx="7772400" cy="1362075"/>
          </a:xfrm>
        </p:spPr>
        <p:txBody>
          <a:bodyPr/>
          <a:lstStyle/>
          <a:p>
            <a:r>
              <a:rPr lang="en-US" cap="none" dirty="0">
                <a:latin typeface="Calibri" charset="0"/>
                <a:ea typeface="ＭＳ Ｐゴシック" charset="0"/>
              </a:rPr>
              <a:t>E</a:t>
            </a:r>
            <a:r>
              <a:rPr lang="es-ES" cap="none" dirty="0">
                <a:latin typeface="Calibri" charset="0"/>
                <a:ea typeface="ＭＳ Ｐゴシック" charset="0"/>
              </a:rPr>
              <a:t>L CASO DE LA UNIVERSIDAD AUTONOMA DE MADRID</a:t>
            </a:r>
          </a:p>
        </p:txBody>
      </p:sp>
    </p:spTree>
    <p:extLst>
      <p:ext uri="{BB962C8B-B14F-4D97-AF65-F5344CB8AC3E}">
        <p14:creationId xmlns:p14="http://schemas.microsoft.com/office/powerpoint/2010/main" val="16107673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3"/>
          <p:cNvSpPr txBox="1">
            <a:spLocks noChangeArrowheads="1"/>
          </p:cNvSpPr>
          <p:nvPr/>
        </p:nvSpPr>
        <p:spPr bwMode="auto">
          <a:xfrm>
            <a:off x="685800" y="1676400"/>
            <a:ext cx="7989888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rgbClr val="CC3300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000">
                <a:solidFill>
                  <a:srgbClr val="CC3300"/>
                </a:solidFill>
                <a:latin typeface="Verdana" charset="0"/>
                <a:ea typeface="ＭＳ Ｐゴシック" charset="0"/>
              </a:defRPr>
            </a:lvl2pPr>
            <a:lvl3pPr eaLnBrk="0" hangingPunct="0">
              <a:defRPr sz="2000">
                <a:solidFill>
                  <a:srgbClr val="CC3300"/>
                </a:solidFill>
                <a:latin typeface="Verdana" charset="0"/>
                <a:ea typeface="ＭＳ Ｐゴシック" charset="0"/>
              </a:defRPr>
            </a:lvl3pPr>
            <a:lvl4pPr eaLnBrk="0" hangingPunct="0">
              <a:defRPr sz="2000">
                <a:solidFill>
                  <a:srgbClr val="CC3300"/>
                </a:solidFill>
                <a:latin typeface="Verdana" charset="0"/>
                <a:ea typeface="ＭＳ Ｐゴシック" charset="0"/>
              </a:defRPr>
            </a:lvl4pPr>
            <a:lvl5pPr eaLnBrk="0" hangingPunct="0">
              <a:defRPr sz="2000">
                <a:solidFill>
                  <a:srgbClr val="CC3300"/>
                </a:solidFill>
                <a:latin typeface="Verdan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CC3300"/>
                </a:solidFill>
                <a:latin typeface="Verdan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CC3300"/>
                </a:solidFill>
                <a:latin typeface="Verdan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CC3300"/>
                </a:solidFill>
                <a:latin typeface="Verdan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CC3300"/>
                </a:solidFill>
                <a:latin typeface="Verdana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b="1"/>
              <a:t>Nace en 1998, fruto del Convenio entre UAM y el Grupo Caja Madrid</a:t>
            </a:r>
          </a:p>
        </p:txBody>
      </p:sp>
      <p:sp>
        <p:nvSpPr>
          <p:cNvPr id="26627" name="Text Box 4"/>
          <p:cNvSpPr txBox="1">
            <a:spLocks noChangeArrowheads="1"/>
          </p:cNvSpPr>
          <p:nvPr/>
        </p:nvSpPr>
        <p:spPr bwMode="auto">
          <a:xfrm>
            <a:off x="228600" y="3276600"/>
            <a:ext cx="8518525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84175" indent="-384175" eaLnBrk="0" hangingPunct="0">
              <a:defRPr sz="2000">
                <a:solidFill>
                  <a:srgbClr val="CC3300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000">
                <a:solidFill>
                  <a:srgbClr val="CC3300"/>
                </a:solidFill>
                <a:latin typeface="Verdana" charset="0"/>
                <a:ea typeface="ＭＳ Ｐゴシック" charset="0"/>
              </a:defRPr>
            </a:lvl2pPr>
            <a:lvl3pPr eaLnBrk="0" hangingPunct="0">
              <a:defRPr sz="2000">
                <a:solidFill>
                  <a:srgbClr val="CC3300"/>
                </a:solidFill>
                <a:latin typeface="Verdana" charset="0"/>
                <a:ea typeface="ＭＳ Ｐゴシック" charset="0"/>
              </a:defRPr>
            </a:lvl3pPr>
            <a:lvl4pPr eaLnBrk="0" hangingPunct="0">
              <a:defRPr sz="2000">
                <a:solidFill>
                  <a:srgbClr val="CC3300"/>
                </a:solidFill>
                <a:latin typeface="Verdana" charset="0"/>
                <a:ea typeface="ＭＳ Ｐゴシック" charset="0"/>
              </a:defRPr>
            </a:lvl4pPr>
            <a:lvl5pPr eaLnBrk="0" hangingPunct="0">
              <a:defRPr sz="2000">
                <a:solidFill>
                  <a:srgbClr val="CC3300"/>
                </a:solidFill>
                <a:latin typeface="Verdan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CC3300"/>
                </a:solidFill>
                <a:latin typeface="Verdan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CC3300"/>
                </a:solidFill>
                <a:latin typeface="Verdan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CC3300"/>
                </a:solidFill>
                <a:latin typeface="Verdan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CC3300"/>
                </a:solidFill>
                <a:latin typeface="Verdana" charset="0"/>
                <a:ea typeface="ＭＳ Ｐゴシック" charset="0"/>
              </a:defRPr>
            </a:lvl9pPr>
          </a:lstStyle>
          <a:p>
            <a:pPr algn="l" eaLnBrk="1" hangingPunct="1"/>
            <a:r>
              <a:rPr lang="es-ES" sz="2400" dirty="0">
                <a:solidFill>
                  <a:srgbClr val="262699"/>
                </a:solidFill>
                <a:latin typeface="Tahoma" charset="0"/>
              </a:rPr>
              <a:t>a) Vía de transferencia a la Sociedad de la Tecnología y   	                                                Conocimiento desarrollado en la Universidad</a:t>
            </a:r>
          </a:p>
          <a:p>
            <a:pPr algn="l" eaLnBrk="1" hangingPunct="1"/>
            <a:r>
              <a:rPr lang="es-ES" sz="2400" dirty="0">
                <a:solidFill>
                  <a:srgbClr val="262699"/>
                </a:solidFill>
                <a:latin typeface="Tahoma" charset="0"/>
              </a:rPr>
              <a:t>b) Inserción laboral para licenciados</a:t>
            </a:r>
          </a:p>
          <a:p>
            <a:pPr algn="l" eaLnBrk="1" hangingPunct="1"/>
            <a:r>
              <a:rPr lang="es-ES" sz="2400" dirty="0">
                <a:solidFill>
                  <a:srgbClr val="262699"/>
                </a:solidFill>
                <a:latin typeface="Tahoma" charset="0"/>
              </a:rPr>
              <a:t>c) Respuesta ante desequilibrios sociales</a:t>
            </a:r>
            <a:endParaRPr lang="es-ES" sz="2400" b="1" dirty="0">
              <a:solidFill>
                <a:srgbClr val="262699"/>
              </a:solidFill>
              <a:latin typeface="Tahoma" charset="0"/>
            </a:endParaRPr>
          </a:p>
        </p:txBody>
      </p:sp>
      <p:sp>
        <p:nvSpPr>
          <p:cNvPr id="26628" name="AutoShape 5"/>
          <p:cNvSpPr>
            <a:spLocks noChangeArrowheads="1"/>
          </p:cNvSpPr>
          <p:nvPr/>
        </p:nvSpPr>
        <p:spPr bwMode="auto">
          <a:xfrm>
            <a:off x="3170238" y="5359400"/>
            <a:ext cx="647700" cy="431800"/>
          </a:xfrm>
          <a:prstGeom prst="rightArrow">
            <a:avLst>
              <a:gd name="adj1" fmla="val 50000"/>
              <a:gd name="adj2" fmla="val 37500"/>
            </a:avLst>
          </a:prstGeom>
          <a:solidFill>
            <a:srgbClr val="0000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26629" name="AutoShape 6"/>
          <p:cNvSpPr>
            <a:spLocks noChangeArrowheads="1"/>
          </p:cNvSpPr>
          <p:nvPr/>
        </p:nvSpPr>
        <p:spPr bwMode="auto">
          <a:xfrm>
            <a:off x="5400675" y="5359400"/>
            <a:ext cx="647700" cy="431800"/>
          </a:xfrm>
          <a:prstGeom prst="rightArrow">
            <a:avLst>
              <a:gd name="adj1" fmla="val 50000"/>
              <a:gd name="adj2" fmla="val 37500"/>
            </a:avLst>
          </a:prstGeom>
          <a:solidFill>
            <a:srgbClr val="0000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26630" name="AutoShape 7"/>
          <p:cNvSpPr>
            <a:spLocks noChangeArrowheads="1"/>
          </p:cNvSpPr>
          <p:nvPr/>
        </p:nvSpPr>
        <p:spPr bwMode="auto">
          <a:xfrm>
            <a:off x="4249738" y="5359400"/>
            <a:ext cx="647700" cy="431800"/>
          </a:xfrm>
          <a:prstGeom prst="rightArrow">
            <a:avLst>
              <a:gd name="adj1" fmla="val 50000"/>
              <a:gd name="adj2" fmla="val 37500"/>
            </a:avLst>
          </a:prstGeom>
          <a:solidFill>
            <a:srgbClr val="0000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26631" name="Oval 8"/>
          <p:cNvSpPr>
            <a:spLocks noChangeArrowheads="1"/>
          </p:cNvSpPr>
          <p:nvPr/>
        </p:nvSpPr>
        <p:spPr bwMode="auto">
          <a:xfrm>
            <a:off x="973138" y="4953000"/>
            <a:ext cx="1908175" cy="11509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es-ES" sz="2800">
                <a:solidFill>
                  <a:srgbClr val="000066"/>
                </a:solidFill>
                <a:latin typeface="Tahoma" charset="0"/>
              </a:rPr>
              <a:t>IDEA</a:t>
            </a:r>
          </a:p>
        </p:txBody>
      </p:sp>
      <p:sp>
        <p:nvSpPr>
          <p:cNvPr id="26632" name="Oval 9"/>
          <p:cNvSpPr>
            <a:spLocks noChangeArrowheads="1"/>
          </p:cNvSpPr>
          <p:nvPr/>
        </p:nvSpPr>
        <p:spPr bwMode="auto">
          <a:xfrm>
            <a:off x="6408738" y="4953000"/>
            <a:ext cx="1908175" cy="1150938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es-ES" sz="2800">
                <a:solidFill>
                  <a:srgbClr val="000066"/>
                </a:solidFill>
                <a:latin typeface="Tahoma" charset="0"/>
              </a:rPr>
              <a:t>EMPRESA</a:t>
            </a:r>
          </a:p>
        </p:txBody>
      </p:sp>
      <p:sp>
        <p:nvSpPr>
          <p:cNvPr id="26633" name="Rectangle 10"/>
          <p:cNvSpPr>
            <a:spLocks noChangeArrowheads="1"/>
          </p:cNvSpPr>
          <p:nvPr/>
        </p:nvSpPr>
        <p:spPr bwMode="auto">
          <a:xfrm>
            <a:off x="4479925" y="3108325"/>
            <a:ext cx="184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l"/>
            <a:r>
              <a:rPr lang="es-ES" sz="1800">
                <a:solidFill>
                  <a:schemeClr val="tx1"/>
                </a:solidFill>
                <a:latin typeface="Arial" charset="0"/>
              </a:rPr>
              <a:t/>
            </a:r>
            <a:br>
              <a:rPr lang="es-ES" sz="1800">
                <a:solidFill>
                  <a:schemeClr val="tx1"/>
                </a:solidFill>
                <a:latin typeface="Arial" charset="0"/>
              </a:rPr>
            </a:br>
            <a:endParaRPr lang="es-ES" sz="180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26634" name="AutoShape 12"/>
          <p:cNvSpPr>
            <a:spLocks noChangeArrowheads="1"/>
          </p:cNvSpPr>
          <p:nvPr/>
        </p:nvSpPr>
        <p:spPr bwMode="auto">
          <a:xfrm>
            <a:off x="3048000" y="5943600"/>
            <a:ext cx="3048000" cy="714375"/>
          </a:xfrm>
          <a:prstGeom prst="leftRightArrow">
            <a:avLst>
              <a:gd name="adj1" fmla="val 50000"/>
              <a:gd name="adj2" fmla="val 85333"/>
            </a:avLst>
          </a:prstGeom>
          <a:noFill/>
          <a:ln w="38100">
            <a:solidFill>
              <a:srgbClr val="0000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26635" name="Rectangle 13"/>
          <p:cNvSpPr>
            <a:spLocks noChangeArrowheads="1"/>
          </p:cNvSpPr>
          <p:nvPr/>
        </p:nvSpPr>
        <p:spPr bwMode="auto">
          <a:xfrm>
            <a:off x="76200" y="2449939"/>
            <a:ext cx="865813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l"/>
            <a:r>
              <a:rPr lang="es-ES" sz="2400" b="1" dirty="0">
                <a:solidFill>
                  <a:schemeClr val="accent2"/>
                </a:solidFill>
                <a:latin typeface="Tahoma" charset="0"/>
              </a:rPr>
              <a:t>Objetivo:</a:t>
            </a:r>
            <a:r>
              <a:rPr lang="es-ES" sz="2400" dirty="0">
                <a:solidFill>
                  <a:schemeClr val="accent2"/>
                </a:solidFill>
                <a:latin typeface="Tahoma" charset="0"/>
              </a:rPr>
              <a:t> </a:t>
            </a:r>
            <a:r>
              <a:rPr lang="es-ES" sz="2400" dirty="0">
                <a:solidFill>
                  <a:srgbClr val="262699"/>
                </a:solidFill>
                <a:latin typeface="Tahoma" charset="0"/>
              </a:rPr>
              <a:t>Promover el emprendimiento y el autoempleo en el </a:t>
            </a:r>
          </a:p>
          <a:p>
            <a:pPr algn="l"/>
            <a:r>
              <a:rPr lang="es-ES" sz="2400" dirty="0">
                <a:solidFill>
                  <a:srgbClr val="262699"/>
                </a:solidFill>
                <a:latin typeface="Tahoma" charset="0"/>
              </a:rPr>
              <a:t>medio universitario como:</a:t>
            </a:r>
            <a:endParaRPr lang="es-ES_tradnl" sz="2400" dirty="0">
              <a:solidFill>
                <a:srgbClr val="262699"/>
              </a:solidFill>
              <a:latin typeface="Tahoma" charset="0"/>
            </a:endParaRPr>
          </a:p>
        </p:txBody>
      </p:sp>
      <p:sp>
        <p:nvSpPr>
          <p:cNvPr id="26636" name="Text Box 14"/>
          <p:cNvSpPr txBox="1">
            <a:spLocks noChangeArrowheads="1"/>
          </p:cNvSpPr>
          <p:nvPr/>
        </p:nvSpPr>
        <p:spPr bwMode="auto">
          <a:xfrm>
            <a:off x="3944938" y="6067425"/>
            <a:ext cx="11620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000">
                <a:solidFill>
                  <a:srgbClr val="CC3300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000">
                <a:solidFill>
                  <a:srgbClr val="CC3300"/>
                </a:solidFill>
                <a:latin typeface="Verdana" charset="0"/>
                <a:ea typeface="ＭＳ Ｐゴシック" charset="0"/>
              </a:defRPr>
            </a:lvl2pPr>
            <a:lvl3pPr eaLnBrk="0" hangingPunct="0">
              <a:defRPr sz="2000">
                <a:solidFill>
                  <a:srgbClr val="CC3300"/>
                </a:solidFill>
                <a:latin typeface="Verdana" charset="0"/>
                <a:ea typeface="ＭＳ Ｐゴシック" charset="0"/>
              </a:defRPr>
            </a:lvl3pPr>
            <a:lvl4pPr eaLnBrk="0" hangingPunct="0">
              <a:defRPr sz="2000">
                <a:solidFill>
                  <a:srgbClr val="CC3300"/>
                </a:solidFill>
                <a:latin typeface="Verdana" charset="0"/>
                <a:ea typeface="ＭＳ Ｐゴシック" charset="0"/>
              </a:defRPr>
            </a:lvl4pPr>
            <a:lvl5pPr eaLnBrk="0" hangingPunct="0">
              <a:defRPr sz="2000">
                <a:solidFill>
                  <a:srgbClr val="CC3300"/>
                </a:solidFill>
                <a:latin typeface="Verdan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CC3300"/>
                </a:solidFill>
                <a:latin typeface="Verdan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CC3300"/>
                </a:solidFill>
                <a:latin typeface="Verdan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CC3300"/>
                </a:solidFill>
                <a:latin typeface="Verdan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CC3300"/>
                </a:solidFill>
                <a:latin typeface="Verdana" charset="0"/>
                <a:ea typeface="ＭＳ Ｐゴシック" charset="0"/>
              </a:defRPr>
            </a:lvl9pPr>
          </a:lstStyle>
          <a:p>
            <a:pPr eaLnBrk="1" hangingPunct="1"/>
            <a:r>
              <a:rPr lang="es-ES_tradnl" sz="2400" b="1">
                <a:solidFill>
                  <a:srgbClr val="000066"/>
                </a:solidFill>
                <a:latin typeface="Tahoma" charset="0"/>
              </a:rPr>
              <a:t>CIADE</a:t>
            </a:r>
          </a:p>
        </p:txBody>
      </p:sp>
      <p:sp>
        <p:nvSpPr>
          <p:cNvPr id="26637" name="Title 1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3200">
                <a:latin typeface="Calibri" charset="0"/>
                <a:ea typeface="ＭＳ Ｐゴシック" charset="0"/>
              </a:rPr>
              <a:t>CENTRO DE INICIATIVAS EMPRENDEDORAS DE LA UAM, </a:t>
            </a:r>
            <a:r>
              <a:rPr lang="es-ES" sz="3200" b="1">
                <a:latin typeface="Calibri" charset="0"/>
                <a:ea typeface="ＭＳ Ｐゴシック" charset="0"/>
              </a:rPr>
              <a:t>CIADE</a:t>
            </a:r>
          </a:p>
        </p:txBody>
      </p:sp>
    </p:spTree>
    <p:extLst>
      <p:ext uri="{BB962C8B-B14F-4D97-AF65-F5344CB8AC3E}">
        <p14:creationId xmlns:p14="http://schemas.microsoft.com/office/powerpoint/2010/main" val="10273757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8" name="AutoShape 8"/>
          <p:cNvSpPr>
            <a:spLocks noChangeArrowheads="1"/>
          </p:cNvSpPr>
          <p:nvPr/>
        </p:nvSpPr>
        <p:spPr bwMode="auto">
          <a:xfrm rot="894078">
            <a:off x="1563688" y="2619375"/>
            <a:ext cx="3067050" cy="571500"/>
          </a:xfrm>
          <a:prstGeom prst="rightArrow">
            <a:avLst>
              <a:gd name="adj1" fmla="val 66667"/>
              <a:gd name="adj2" fmla="val 72674"/>
            </a:avLst>
          </a:prstGeom>
          <a:solidFill>
            <a:schemeClr val="accent2">
              <a:alpha val="50000"/>
            </a:schemeClr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endParaRPr lang="es-ES">
              <a:latin typeface="Calibri"/>
              <a:cs typeface="Calibri"/>
            </a:endParaRPr>
          </a:p>
        </p:txBody>
      </p:sp>
      <p:sp>
        <p:nvSpPr>
          <p:cNvPr id="35849" name="AutoShape 9"/>
          <p:cNvSpPr>
            <a:spLocks noChangeArrowheads="1"/>
          </p:cNvSpPr>
          <p:nvPr/>
        </p:nvSpPr>
        <p:spPr bwMode="auto">
          <a:xfrm rot="1251180">
            <a:off x="2538413" y="2357438"/>
            <a:ext cx="909637" cy="3314700"/>
          </a:xfrm>
          <a:prstGeom prst="downArrow">
            <a:avLst>
              <a:gd name="adj1" fmla="val 52083"/>
              <a:gd name="adj2" fmla="val 51235"/>
            </a:avLst>
          </a:prstGeom>
          <a:solidFill>
            <a:schemeClr val="accent1">
              <a:alpha val="5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CC33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ES">
              <a:latin typeface="Calibri"/>
              <a:cs typeface="Calibri"/>
            </a:endParaRPr>
          </a:p>
        </p:txBody>
      </p:sp>
      <p:sp>
        <p:nvSpPr>
          <p:cNvPr id="35850" name="Text Box 10"/>
          <p:cNvSpPr txBox="1">
            <a:spLocks noChangeArrowheads="1"/>
          </p:cNvSpPr>
          <p:nvPr/>
        </p:nvSpPr>
        <p:spPr bwMode="auto">
          <a:xfrm>
            <a:off x="4978400" y="4529138"/>
            <a:ext cx="3554413" cy="26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r>
              <a:rPr lang="es-ES" sz="1800">
                <a:solidFill>
                  <a:schemeClr val="accent2"/>
                </a:solidFill>
                <a:latin typeface="Calibri"/>
                <a:cs typeface="Calibri"/>
              </a:rPr>
              <a:t>EMPRESA: Aumento Competitividad</a:t>
            </a:r>
          </a:p>
        </p:txBody>
      </p:sp>
      <p:sp>
        <p:nvSpPr>
          <p:cNvPr id="35851" name="Text Box 11"/>
          <p:cNvSpPr txBox="1">
            <a:spLocks noChangeArrowheads="1"/>
          </p:cNvSpPr>
          <p:nvPr/>
        </p:nvSpPr>
        <p:spPr bwMode="auto">
          <a:xfrm>
            <a:off x="4637088" y="2854325"/>
            <a:ext cx="3822700" cy="573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r>
              <a:rPr lang="es-ES" sz="1800">
                <a:solidFill>
                  <a:schemeClr val="accent2"/>
                </a:solidFill>
                <a:latin typeface="Calibri"/>
                <a:cs typeface="Calibri"/>
              </a:rPr>
              <a:t>UNIVERSIDAD: Inserción Laboral</a:t>
            </a:r>
          </a:p>
          <a:p>
            <a:pPr eaLnBrk="0" hangingPunct="0"/>
            <a:r>
              <a:rPr lang="es-ES" sz="1800">
                <a:solidFill>
                  <a:schemeClr val="accent2"/>
                </a:solidFill>
                <a:latin typeface="Calibri"/>
                <a:cs typeface="Calibri"/>
              </a:rPr>
              <a:t>Transferencia Rdos. Investigación</a:t>
            </a:r>
          </a:p>
          <a:p>
            <a:pPr eaLnBrk="0" hangingPunct="0"/>
            <a:endParaRPr lang="es-ES" sz="1800">
              <a:solidFill>
                <a:schemeClr val="accent2"/>
              </a:solidFill>
              <a:latin typeface="Calibri"/>
              <a:cs typeface="Calibri"/>
            </a:endParaRPr>
          </a:p>
        </p:txBody>
      </p:sp>
      <p:sp>
        <p:nvSpPr>
          <p:cNvPr id="35852" name="Text Box 12"/>
          <p:cNvSpPr txBox="1">
            <a:spLocks noChangeArrowheads="1"/>
          </p:cNvSpPr>
          <p:nvPr/>
        </p:nvSpPr>
        <p:spPr bwMode="auto">
          <a:xfrm>
            <a:off x="4751388" y="3646488"/>
            <a:ext cx="3421062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r>
              <a:rPr lang="es-ES" sz="1800">
                <a:solidFill>
                  <a:schemeClr val="accent2"/>
                </a:solidFill>
                <a:latin typeface="Calibri"/>
                <a:cs typeface="Calibri"/>
              </a:rPr>
              <a:t>ADMINISTRACIÓN: Desarrollo Territorial</a:t>
            </a:r>
          </a:p>
        </p:txBody>
      </p:sp>
      <p:sp>
        <p:nvSpPr>
          <p:cNvPr id="35853" name="Text Box 13"/>
          <p:cNvSpPr txBox="1">
            <a:spLocks noChangeArrowheads="1"/>
          </p:cNvSpPr>
          <p:nvPr/>
        </p:nvSpPr>
        <p:spPr bwMode="auto">
          <a:xfrm>
            <a:off x="5215582" y="5085184"/>
            <a:ext cx="3244850" cy="423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 eaLnBrk="0" hangingPunct="0"/>
            <a:r>
              <a:rPr lang="es-ES" sz="1800" dirty="0">
                <a:solidFill>
                  <a:schemeClr val="accent2"/>
                </a:solidFill>
                <a:latin typeface="Calibri"/>
                <a:cs typeface="Calibri"/>
              </a:rPr>
              <a:t>ENTIDADES SOCIALES: Cohesión Social y </a:t>
            </a:r>
            <a:r>
              <a:rPr lang="es-ES" sz="1800" dirty="0" smtClean="0">
                <a:solidFill>
                  <a:schemeClr val="accent2"/>
                </a:solidFill>
                <a:latin typeface="Calibri"/>
                <a:cs typeface="Calibri"/>
              </a:rPr>
              <a:t>Emprendimiento </a:t>
            </a:r>
            <a:r>
              <a:rPr lang="es-ES" sz="1800" dirty="0">
                <a:solidFill>
                  <a:schemeClr val="accent2"/>
                </a:solidFill>
                <a:latin typeface="Calibri"/>
                <a:cs typeface="Calibri"/>
              </a:rPr>
              <a:t>Social</a:t>
            </a:r>
          </a:p>
        </p:txBody>
      </p:sp>
      <p:sp>
        <p:nvSpPr>
          <p:cNvPr id="35854" name="AutoShape 14"/>
          <p:cNvSpPr>
            <a:spLocks noChangeArrowheads="1"/>
          </p:cNvSpPr>
          <p:nvPr/>
        </p:nvSpPr>
        <p:spPr bwMode="auto">
          <a:xfrm rot="894078">
            <a:off x="1779588" y="3290888"/>
            <a:ext cx="3067050" cy="571500"/>
          </a:xfrm>
          <a:prstGeom prst="rightArrow">
            <a:avLst>
              <a:gd name="adj1" fmla="val 66667"/>
              <a:gd name="adj2" fmla="val 72674"/>
            </a:avLst>
          </a:prstGeom>
          <a:solidFill>
            <a:schemeClr val="accent2">
              <a:alpha val="50000"/>
            </a:schemeClr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endParaRPr lang="es-ES">
              <a:latin typeface="Calibri"/>
              <a:cs typeface="Calibri"/>
            </a:endParaRPr>
          </a:p>
        </p:txBody>
      </p:sp>
      <p:sp>
        <p:nvSpPr>
          <p:cNvPr id="35855" name="AutoShape 15"/>
          <p:cNvSpPr>
            <a:spLocks noChangeArrowheads="1"/>
          </p:cNvSpPr>
          <p:nvPr/>
        </p:nvSpPr>
        <p:spPr bwMode="auto">
          <a:xfrm rot="894078">
            <a:off x="1995488" y="4010025"/>
            <a:ext cx="3067050" cy="571500"/>
          </a:xfrm>
          <a:prstGeom prst="rightArrow">
            <a:avLst>
              <a:gd name="adj1" fmla="val 66667"/>
              <a:gd name="adj2" fmla="val 72674"/>
            </a:avLst>
          </a:prstGeom>
          <a:solidFill>
            <a:schemeClr val="accent2">
              <a:alpha val="50000"/>
            </a:schemeClr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endParaRPr lang="es-ES">
              <a:latin typeface="Calibri"/>
              <a:cs typeface="Calibri"/>
            </a:endParaRPr>
          </a:p>
        </p:txBody>
      </p:sp>
      <p:sp>
        <p:nvSpPr>
          <p:cNvPr id="35856" name="AutoShape 16"/>
          <p:cNvSpPr>
            <a:spLocks noChangeArrowheads="1"/>
          </p:cNvSpPr>
          <p:nvPr/>
        </p:nvSpPr>
        <p:spPr bwMode="auto">
          <a:xfrm rot="894078">
            <a:off x="2211388" y="4654550"/>
            <a:ext cx="3067050" cy="571500"/>
          </a:xfrm>
          <a:prstGeom prst="rightArrow">
            <a:avLst>
              <a:gd name="adj1" fmla="val 66667"/>
              <a:gd name="adj2" fmla="val 72674"/>
            </a:avLst>
          </a:prstGeom>
          <a:solidFill>
            <a:schemeClr val="accent2">
              <a:alpha val="50000"/>
            </a:schemeClr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endParaRPr lang="es-ES">
              <a:latin typeface="Calibri"/>
              <a:cs typeface="Calibri"/>
            </a:endParaRPr>
          </a:p>
        </p:txBody>
      </p:sp>
      <p:sp>
        <p:nvSpPr>
          <p:cNvPr id="35857" name="Text Box 17"/>
          <p:cNvSpPr txBox="1">
            <a:spLocks noChangeArrowheads="1"/>
          </p:cNvSpPr>
          <p:nvPr/>
        </p:nvSpPr>
        <p:spPr bwMode="auto">
          <a:xfrm>
            <a:off x="827088" y="5526088"/>
            <a:ext cx="3676650" cy="423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 eaLnBrk="0" hangingPunct="0"/>
            <a:r>
              <a:rPr lang="es-ES" sz="1800" dirty="0">
                <a:solidFill>
                  <a:schemeClr val="accent2"/>
                </a:solidFill>
                <a:latin typeface="Calibri"/>
                <a:cs typeface="Calibri"/>
              </a:rPr>
              <a:t>Promoción Valores </a:t>
            </a:r>
            <a:r>
              <a:rPr lang="es-ES" sz="1800" dirty="0" smtClean="0">
                <a:solidFill>
                  <a:schemeClr val="accent2"/>
                </a:solidFill>
                <a:latin typeface="Calibri"/>
                <a:cs typeface="Calibri"/>
              </a:rPr>
              <a:t>Emprendimiento</a:t>
            </a:r>
            <a:endParaRPr lang="es-ES" sz="1800" dirty="0">
              <a:solidFill>
                <a:schemeClr val="accent2"/>
              </a:solidFill>
              <a:latin typeface="Calibri"/>
              <a:cs typeface="Calibri"/>
            </a:endParaRPr>
          </a:p>
          <a:p>
            <a:pPr algn="ctr" eaLnBrk="0" hangingPunct="0"/>
            <a:r>
              <a:rPr lang="es-ES" sz="1800" dirty="0">
                <a:solidFill>
                  <a:schemeClr val="accent2"/>
                </a:solidFill>
                <a:latin typeface="Calibri"/>
                <a:cs typeface="Calibri"/>
              </a:rPr>
              <a:t>Utilización Adaptada del Método</a:t>
            </a:r>
          </a:p>
          <a:p>
            <a:pPr algn="ctr" eaLnBrk="0" hangingPunct="0"/>
            <a:r>
              <a:rPr lang="es-ES" sz="1800" dirty="0">
                <a:solidFill>
                  <a:schemeClr val="accent2"/>
                </a:solidFill>
                <a:latin typeface="Calibri"/>
                <a:cs typeface="Calibri"/>
              </a:rPr>
              <a:t>I+D en </a:t>
            </a:r>
            <a:r>
              <a:rPr lang="es-ES" sz="1800" dirty="0" smtClean="0">
                <a:solidFill>
                  <a:schemeClr val="accent2"/>
                </a:solidFill>
                <a:latin typeface="Calibri"/>
                <a:cs typeface="Calibri"/>
              </a:rPr>
              <a:t>Emprendimiento</a:t>
            </a:r>
            <a:endParaRPr lang="es-ES" sz="1800" dirty="0">
              <a:solidFill>
                <a:schemeClr val="accent2"/>
              </a:solidFill>
              <a:latin typeface="Calibri"/>
              <a:cs typeface="Calibri"/>
            </a:endParaRPr>
          </a:p>
        </p:txBody>
      </p:sp>
      <p:sp>
        <p:nvSpPr>
          <p:cNvPr id="35858" name="Text Box 18"/>
          <p:cNvSpPr txBox="1">
            <a:spLocks noChangeArrowheads="1"/>
          </p:cNvSpPr>
          <p:nvPr/>
        </p:nvSpPr>
        <p:spPr bwMode="auto">
          <a:xfrm>
            <a:off x="2267744" y="1340768"/>
            <a:ext cx="4320480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2000" b="1" dirty="0">
                <a:solidFill>
                  <a:schemeClr val="accent2"/>
                </a:solidFill>
                <a:latin typeface="Calibri"/>
                <a:cs typeface="Calibri"/>
              </a:rPr>
              <a:t>Centro Iniciativas Emprendedoras</a:t>
            </a:r>
          </a:p>
          <a:p>
            <a:pPr algn="ctr">
              <a:spcBef>
                <a:spcPct val="50000"/>
              </a:spcBef>
            </a:pPr>
            <a:r>
              <a:rPr lang="es-ES" sz="2000" b="1" dirty="0">
                <a:solidFill>
                  <a:schemeClr val="accent2"/>
                </a:solidFill>
                <a:latin typeface="Calibri"/>
                <a:cs typeface="Calibri"/>
              </a:rPr>
              <a:t>CIADE - UAM</a:t>
            </a: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ÁMBITOS DE </a:t>
            </a:r>
            <a:r>
              <a:rPr lang="es-ES_tradnl" dirty="0" smtClean="0"/>
              <a:t>ACTUACIÓN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327378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>
                <a:latin typeface="Calibri" charset="0"/>
                <a:ea typeface="ＭＳ Ｐゴシック" charset="0"/>
              </a:rPr>
              <a:t>TIPOLOGIA DE LOS PROYECTOS A IMPULSAR DESDE LA UNIVERSIDAD</a:t>
            </a:r>
          </a:p>
        </p:txBody>
      </p:sp>
      <p:sp>
        <p:nvSpPr>
          <p:cNvPr id="27651" name="AutoShape 3"/>
          <p:cNvSpPr>
            <a:spLocks noChangeArrowheads="1"/>
          </p:cNvSpPr>
          <p:nvPr/>
        </p:nvSpPr>
        <p:spPr bwMode="auto">
          <a:xfrm>
            <a:off x="4648200" y="1981200"/>
            <a:ext cx="4267200" cy="1981200"/>
          </a:xfrm>
          <a:prstGeom prst="rtTriangle">
            <a:avLst/>
          </a:prstGeom>
          <a:solidFill>
            <a:srgbClr val="FFCC99"/>
          </a:solidFill>
          <a:ln w="9525">
            <a:solidFill>
              <a:srgbClr val="CC33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/>
            <a:endParaRPr lang="es-ES" sz="1800">
              <a:solidFill>
                <a:srgbClr val="000090"/>
              </a:solidFill>
              <a:latin typeface="Calibri"/>
              <a:cs typeface="Calibri"/>
            </a:endParaRPr>
          </a:p>
        </p:txBody>
      </p:sp>
      <p:sp>
        <p:nvSpPr>
          <p:cNvPr id="27652" name="AutoShape 4"/>
          <p:cNvSpPr>
            <a:spLocks noChangeArrowheads="1"/>
          </p:cNvSpPr>
          <p:nvPr/>
        </p:nvSpPr>
        <p:spPr bwMode="auto">
          <a:xfrm rot="-5400000">
            <a:off x="1447800" y="838200"/>
            <a:ext cx="1981200" cy="4267200"/>
          </a:xfrm>
          <a:prstGeom prst="rtTriangle">
            <a:avLst/>
          </a:prstGeom>
          <a:solidFill>
            <a:srgbClr val="FFCC99"/>
          </a:solidFill>
          <a:ln w="9525">
            <a:solidFill>
              <a:srgbClr val="CC3300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pPr algn="r"/>
            <a:r>
              <a:rPr lang="es-ES" sz="1800">
                <a:latin typeface="Calibri"/>
                <a:cs typeface="Calibri"/>
              </a:rPr>
              <a:t>  </a:t>
            </a:r>
            <a:r>
              <a:rPr lang="ja-JP" altLang="es-ES" sz="1800" b="1">
                <a:solidFill>
                  <a:srgbClr val="000090"/>
                </a:solidFill>
                <a:latin typeface="Calibri"/>
                <a:cs typeface="Calibri"/>
              </a:rPr>
              <a:t>“</a:t>
            </a:r>
            <a:r>
              <a:rPr lang="es-ES" sz="1800" b="1">
                <a:solidFill>
                  <a:srgbClr val="000090"/>
                </a:solidFill>
                <a:latin typeface="Calibri"/>
                <a:cs typeface="Calibri"/>
              </a:rPr>
              <a:t>Start-ups</a:t>
            </a:r>
            <a:r>
              <a:rPr lang="ja-JP" altLang="es-ES" sz="1800" b="1">
                <a:solidFill>
                  <a:srgbClr val="000090"/>
                </a:solidFill>
                <a:latin typeface="Calibri"/>
                <a:cs typeface="Calibri"/>
              </a:rPr>
              <a:t>”</a:t>
            </a:r>
            <a:endParaRPr lang="es-ES" sz="1800">
              <a:solidFill>
                <a:srgbClr val="000090"/>
              </a:solidFill>
              <a:latin typeface="Calibri"/>
              <a:cs typeface="Calibri"/>
            </a:endParaRPr>
          </a:p>
          <a:p>
            <a:pPr algn="r"/>
            <a:r>
              <a:rPr lang="es-ES" sz="1800">
                <a:solidFill>
                  <a:srgbClr val="000090"/>
                </a:solidFill>
                <a:latin typeface="Calibri"/>
                <a:cs typeface="Calibri"/>
              </a:rPr>
              <a:t>Empresas creadas</a:t>
            </a:r>
          </a:p>
          <a:p>
            <a:pPr algn="r"/>
            <a:r>
              <a:rPr lang="es-ES" sz="1800">
                <a:solidFill>
                  <a:srgbClr val="000090"/>
                </a:solidFill>
                <a:latin typeface="Calibri"/>
                <a:cs typeface="Calibri"/>
              </a:rPr>
              <a:t>por alumnos de</a:t>
            </a:r>
          </a:p>
          <a:p>
            <a:pPr algn="r"/>
            <a:r>
              <a:rPr lang="es-ES" sz="1800">
                <a:solidFill>
                  <a:srgbClr val="000090"/>
                </a:solidFill>
                <a:latin typeface="Calibri"/>
                <a:cs typeface="Calibri"/>
              </a:rPr>
              <a:t>licenciatura</a:t>
            </a:r>
          </a:p>
        </p:txBody>
      </p:sp>
      <p:sp>
        <p:nvSpPr>
          <p:cNvPr id="27653" name="AutoShape 5"/>
          <p:cNvSpPr>
            <a:spLocks noChangeArrowheads="1"/>
          </p:cNvSpPr>
          <p:nvPr/>
        </p:nvSpPr>
        <p:spPr bwMode="auto">
          <a:xfrm rot="10800000">
            <a:off x="228600" y="4038600"/>
            <a:ext cx="8763000" cy="1981200"/>
          </a:xfrm>
          <a:prstGeom prst="triangle">
            <a:avLst>
              <a:gd name="adj" fmla="val 50000"/>
            </a:avLst>
          </a:prstGeom>
          <a:solidFill>
            <a:srgbClr val="CCCCFF"/>
          </a:solidFill>
          <a:ln w="9525">
            <a:solidFill>
              <a:srgbClr val="CC3300"/>
            </a:solidFill>
            <a:miter lim="800000"/>
            <a:headEnd/>
            <a:tailEnd/>
          </a:ln>
        </p:spPr>
        <p:txBody>
          <a:bodyPr rot="10800000" wrap="none" anchor="ctr"/>
          <a:lstStyle/>
          <a:p>
            <a:r>
              <a:rPr lang="es-ES" sz="1800" b="1">
                <a:solidFill>
                  <a:srgbClr val="000090"/>
                </a:solidFill>
                <a:latin typeface="Calibri"/>
                <a:cs typeface="Calibri"/>
              </a:rPr>
              <a:t>Empresas mixtas:</a:t>
            </a:r>
            <a:r>
              <a:rPr lang="es-ES" sz="1800">
                <a:solidFill>
                  <a:srgbClr val="000090"/>
                </a:solidFill>
                <a:latin typeface="Calibri"/>
                <a:cs typeface="Calibri"/>
              </a:rPr>
              <a:t> </a:t>
            </a:r>
          </a:p>
          <a:p>
            <a:r>
              <a:rPr lang="es-ES" sz="1800">
                <a:solidFill>
                  <a:srgbClr val="000090"/>
                </a:solidFill>
                <a:latin typeface="Calibri"/>
                <a:cs typeface="Calibri"/>
              </a:rPr>
              <a:t>profesores, alumnos y profesionales </a:t>
            </a:r>
          </a:p>
          <a:p>
            <a:r>
              <a:rPr lang="es-ES" sz="1800">
                <a:solidFill>
                  <a:srgbClr val="000090"/>
                </a:solidFill>
                <a:latin typeface="Calibri"/>
                <a:cs typeface="Calibri"/>
              </a:rPr>
              <a:t>de la empresa</a:t>
            </a:r>
          </a:p>
        </p:txBody>
      </p:sp>
      <p:sp>
        <p:nvSpPr>
          <p:cNvPr id="27654" name="AutoShape 6"/>
          <p:cNvSpPr>
            <a:spLocks noChangeArrowheads="1"/>
          </p:cNvSpPr>
          <p:nvPr/>
        </p:nvSpPr>
        <p:spPr bwMode="auto">
          <a:xfrm>
            <a:off x="5364088" y="1412776"/>
            <a:ext cx="1981200" cy="914400"/>
          </a:xfrm>
          <a:prstGeom prst="wedgeRoundRectCallout">
            <a:avLst>
              <a:gd name="adj1" fmla="val -35495"/>
              <a:gd name="adj2" fmla="val 97222"/>
              <a:gd name="adj3" fmla="val 16667"/>
            </a:avLst>
          </a:prstGeom>
          <a:solidFill>
            <a:srgbClr val="CCCCFF"/>
          </a:solidFill>
          <a:ln w="9525">
            <a:solidFill>
              <a:srgbClr val="CC3300"/>
            </a:solidFill>
            <a:miter lim="800000"/>
            <a:headEnd/>
            <a:tailEnd/>
          </a:ln>
        </p:spPr>
        <p:txBody>
          <a:bodyPr anchor="ctr"/>
          <a:lstStyle/>
          <a:p>
            <a:r>
              <a:rPr lang="es-ES" sz="1400" dirty="0">
                <a:latin typeface="Calibri"/>
                <a:cs typeface="Calibri"/>
              </a:rPr>
              <a:t>Basadas en patentes de la Universidad o Centro de Investigación</a:t>
            </a:r>
          </a:p>
        </p:txBody>
      </p:sp>
      <p:sp>
        <p:nvSpPr>
          <p:cNvPr id="27655" name="AutoShape 7"/>
          <p:cNvSpPr>
            <a:spLocks noChangeArrowheads="1"/>
          </p:cNvSpPr>
          <p:nvPr/>
        </p:nvSpPr>
        <p:spPr bwMode="auto">
          <a:xfrm>
            <a:off x="7239000" y="2057400"/>
            <a:ext cx="1905000" cy="914400"/>
          </a:xfrm>
          <a:prstGeom prst="wedgeRoundRectCallout">
            <a:avLst>
              <a:gd name="adj1" fmla="val -59000"/>
              <a:gd name="adj2" fmla="val 77259"/>
              <a:gd name="adj3" fmla="val 16667"/>
            </a:avLst>
          </a:prstGeom>
          <a:solidFill>
            <a:srgbClr val="CCCCFF"/>
          </a:solidFill>
          <a:ln w="9525">
            <a:solidFill>
              <a:srgbClr val="CC3300"/>
            </a:solidFill>
            <a:miter lim="800000"/>
            <a:headEnd/>
            <a:tailEnd/>
          </a:ln>
        </p:spPr>
        <p:txBody>
          <a:bodyPr anchor="ctr"/>
          <a:lstStyle/>
          <a:p>
            <a:r>
              <a:rPr lang="es-ES" sz="1400" dirty="0">
                <a:latin typeface="Calibri"/>
                <a:cs typeface="Calibri"/>
              </a:rPr>
              <a:t>Basadas en desarrollos objeto de su propiedad intelectual</a:t>
            </a:r>
          </a:p>
        </p:txBody>
      </p:sp>
      <p:sp>
        <p:nvSpPr>
          <p:cNvPr id="27656" name="AutoShape 8"/>
          <p:cNvSpPr>
            <a:spLocks noChangeArrowheads="1"/>
          </p:cNvSpPr>
          <p:nvPr/>
        </p:nvSpPr>
        <p:spPr bwMode="auto">
          <a:xfrm>
            <a:off x="304800" y="1828800"/>
            <a:ext cx="2286000" cy="914400"/>
          </a:xfrm>
          <a:prstGeom prst="wedgeRoundRectCallout">
            <a:avLst>
              <a:gd name="adj1" fmla="val 52708"/>
              <a:gd name="adj2" fmla="val 66667"/>
              <a:gd name="adj3" fmla="val 16667"/>
            </a:avLst>
          </a:prstGeom>
          <a:solidFill>
            <a:srgbClr val="CCCCFF"/>
          </a:solidFill>
          <a:ln w="9525">
            <a:solidFill>
              <a:srgbClr val="CC3300"/>
            </a:solidFill>
            <a:miter lim="800000"/>
            <a:headEnd/>
            <a:tailEnd/>
          </a:ln>
        </p:spPr>
        <p:txBody>
          <a:bodyPr anchor="ctr"/>
          <a:lstStyle/>
          <a:p>
            <a:r>
              <a:rPr lang="es-ES" sz="1400" dirty="0">
                <a:latin typeface="Calibri"/>
                <a:cs typeface="Calibri"/>
              </a:rPr>
              <a:t>Basadas en conocimientos profesionales, aficiones y contactos personales</a:t>
            </a:r>
          </a:p>
        </p:txBody>
      </p:sp>
      <p:sp>
        <p:nvSpPr>
          <p:cNvPr id="27657" name="Rectangle 13"/>
          <p:cNvSpPr>
            <a:spLocks noChangeArrowheads="1"/>
          </p:cNvSpPr>
          <p:nvPr/>
        </p:nvSpPr>
        <p:spPr bwMode="auto">
          <a:xfrm>
            <a:off x="685800" y="5943600"/>
            <a:ext cx="7696200" cy="762000"/>
          </a:xfrm>
          <a:prstGeom prst="rect">
            <a:avLst/>
          </a:prstGeom>
          <a:solidFill>
            <a:srgbClr val="CCFFCC"/>
          </a:solidFill>
          <a:ln w="9525">
            <a:solidFill>
              <a:srgbClr val="000066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s-ES_tradnl" b="1" dirty="0">
                <a:solidFill>
                  <a:srgbClr val="000090"/>
                </a:solidFill>
                <a:latin typeface="Calibri"/>
                <a:cs typeface="Calibri"/>
              </a:rPr>
              <a:t>Proyectos de Emprendimiento Social</a:t>
            </a:r>
            <a:endParaRPr lang="es-ES_tradnl" dirty="0">
              <a:solidFill>
                <a:srgbClr val="000090"/>
              </a:solidFill>
              <a:latin typeface="Calibri"/>
              <a:cs typeface="Calibri"/>
            </a:endParaRPr>
          </a:p>
        </p:txBody>
      </p:sp>
      <p:sp>
        <p:nvSpPr>
          <p:cNvPr id="27658" name="TextBox 9"/>
          <p:cNvSpPr txBox="1">
            <a:spLocks noChangeArrowheads="1"/>
          </p:cNvSpPr>
          <p:nvPr/>
        </p:nvSpPr>
        <p:spPr bwMode="auto">
          <a:xfrm>
            <a:off x="4648200" y="2686050"/>
            <a:ext cx="25273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rgbClr val="CC3300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000">
                <a:solidFill>
                  <a:srgbClr val="CC3300"/>
                </a:solidFill>
                <a:latin typeface="Verdana" charset="0"/>
                <a:ea typeface="ＭＳ Ｐゴシック" charset="0"/>
              </a:defRPr>
            </a:lvl2pPr>
            <a:lvl3pPr eaLnBrk="0" hangingPunct="0">
              <a:defRPr sz="2000">
                <a:solidFill>
                  <a:srgbClr val="CC3300"/>
                </a:solidFill>
                <a:latin typeface="Verdana" charset="0"/>
                <a:ea typeface="ＭＳ Ｐゴシック" charset="0"/>
              </a:defRPr>
            </a:lvl3pPr>
            <a:lvl4pPr eaLnBrk="0" hangingPunct="0">
              <a:defRPr sz="2000">
                <a:solidFill>
                  <a:srgbClr val="CC3300"/>
                </a:solidFill>
                <a:latin typeface="Verdana" charset="0"/>
                <a:ea typeface="ＭＳ Ｐゴシック" charset="0"/>
              </a:defRPr>
            </a:lvl4pPr>
            <a:lvl5pPr eaLnBrk="0" hangingPunct="0">
              <a:defRPr sz="2000">
                <a:solidFill>
                  <a:srgbClr val="CC3300"/>
                </a:solidFill>
                <a:latin typeface="Verdan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CC3300"/>
                </a:solidFill>
                <a:latin typeface="Verdan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CC3300"/>
                </a:solidFill>
                <a:latin typeface="Verdan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CC3300"/>
                </a:solidFill>
                <a:latin typeface="Verdan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CC3300"/>
                </a:solidFill>
                <a:latin typeface="Verdana" charset="0"/>
                <a:ea typeface="ＭＳ Ｐゴシック" charset="0"/>
              </a:defRPr>
            </a:lvl9pPr>
          </a:lstStyle>
          <a:p>
            <a:pPr algn="l" eaLnBrk="1" hangingPunct="1"/>
            <a:r>
              <a:rPr lang="ja-JP" altLang="es-ES" sz="1800" b="1">
                <a:solidFill>
                  <a:srgbClr val="000090"/>
                </a:solidFill>
                <a:latin typeface="Calibri"/>
                <a:cs typeface="Calibri"/>
              </a:rPr>
              <a:t>“</a:t>
            </a:r>
            <a:r>
              <a:rPr lang="es-ES" sz="1800" b="1">
                <a:solidFill>
                  <a:srgbClr val="000090"/>
                </a:solidFill>
                <a:latin typeface="Calibri"/>
                <a:cs typeface="Calibri"/>
              </a:rPr>
              <a:t>Spin-offs</a:t>
            </a:r>
            <a:r>
              <a:rPr lang="ja-JP" altLang="es-ES" sz="1800" b="1">
                <a:solidFill>
                  <a:srgbClr val="000090"/>
                </a:solidFill>
                <a:latin typeface="Calibri"/>
                <a:cs typeface="Calibri"/>
              </a:rPr>
              <a:t>”</a:t>
            </a:r>
            <a:endParaRPr lang="es-ES" sz="1800">
              <a:solidFill>
                <a:srgbClr val="000090"/>
              </a:solidFill>
              <a:latin typeface="Calibri"/>
              <a:cs typeface="Calibri"/>
            </a:endParaRPr>
          </a:p>
          <a:p>
            <a:pPr algn="l" eaLnBrk="1" hangingPunct="1"/>
            <a:r>
              <a:rPr lang="es-ES" sz="1800">
                <a:solidFill>
                  <a:srgbClr val="000090"/>
                </a:solidFill>
                <a:latin typeface="Calibri"/>
                <a:cs typeface="Calibri"/>
              </a:rPr>
              <a:t>Empresas creadas</a:t>
            </a:r>
          </a:p>
          <a:p>
            <a:pPr algn="l" eaLnBrk="1" hangingPunct="1"/>
            <a:r>
              <a:rPr lang="es-ES" sz="1800">
                <a:solidFill>
                  <a:srgbClr val="000090"/>
                </a:solidFill>
                <a:latin typeface="Calibri"/>
                <a:cs typeface="Calibri"/>
              </a:rPr>
              <a:t>por profesores e</a:t>
            </a:r>
          </a:p>
          <a:p>
            <a:pPr algn="l" eaLnBrk="1" hangingPunct="1"/>
            <a:r>
              <a:rPr lang="es-ES" sz="1800">
                <a:solidFill>
                  <a:srgbClr val="000090"/>
                </a:solidFill>
                <a:latin typeface="Calibri"/>
                <a:cs typeface="Calibri"/>
              </a:rPr>
              <a:t>investigadores</a:t>
            </a:r>
          </a:p>
        </p:txBody>
      </p:sp>
    </p:spTree>
    <p:extLst>
      <p:ext uri="{BB962C8B-B14F-4D97-AF65-F5344CB8AC3E}">
        <p14:creationId xmlns:p14="http://schemas.microsoft.com/office/powerpoint/2010/main" val="9083821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5800" y="188640"/>
            <a:ext cx="7126560" cy="838200"/>
          </a:xfrm>
        </p:spPr>
        <p:txBody>
          <a:bodyPr/>
          <a:lstStyle/>
          <a:p>
            <a:r>
              <a:rPr lang="es-ES" dirty="0"/>
              <a:t>MODELO UAM DE EMPRENDIMIENTO SOCIAL</a:t>
            </a:r>
            <a:endParaRPr lang="es-ES" dirty="0"/>
          </a:p>
        </p:txBody>
      </p:sp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3835874"/>
              </p:ext>
            </p:extLst>
          </p:nvPr>
        </p:nvGraphicFramePr>
        <p:xfrm>
          <a:off x="395536" y="1484784"/>
          <a:ext cx="8568952" cy="15290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42238"/>
                <a:gridCol w="2142238"/>
                <a:gridCol w="2142238"/>
                <a:gridCol w="2142238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400" b="1" kern="1200" dirty="0" smtClean="0">
                          <a:solidFill>
                            <a:schemeClr val="lt1"/>
                          </a:solidFill>
                          <a:latin typeface="Calibri"/>
                          <a:ea typeface="+mn-ea"/>
                          <a:cs typeface="Calibri"/>
                        </a:rPr>
                        <a:t>SENSIBILIZACION</a:t>
                      </a:r>
                      <a:endParaRPr lang="es-ES" sz="1400" b="1" kern="1200" dirty="0">
                        <a:solidFill>
                          <a:schemeClr val="lt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</a:txBody>
                  <a:tcPr>
                    <a:solidFill>
                      <a:srgbClr val="CC3300">
                        <a:alpha val="59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es-ES" sz="1400" b="1" kern="1200" dirty="0" smtClean="0">
                          <a:solidFill>
                            <a:schemeClr val="lt1"/>
                          </a:solidFill>
                          <a:latin typeface="Calibri"/>
                          <a:ea typeface="+mn-ea"/>
                          <a:cs typeface="Calibri"/>
                        </a:rPr>
                        <a:t>CAPACITACIÓN</a:t>
                      </a:r>
                      <a:endParaRPr lang="es-ES" sz="1400" b="1" kern="1200" dirty="0">
                        <a:solidFill>
                          <a:schemeClr val="lt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</a:txBody>
                  <a:tcPr>
                    <a:solidFill>
                      <a:srgbClr val="CC3300">
                        <a:alpha val="59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es-ES" sz="1400" b="1" kern="1200" dirty="0" smtClean="0">
                          <a:solidFill>
                            <a:schemeClr val="lt1"/>
                          </a:solidFill>
                          <a:latin typeface="Calibri"/>
                          <a:ea typeface="+mn-ea"/>
                          <a:cs typeface="Calibri"/>
                        </a:rPr>
                        <a:t>ACOMPAÑAMIENTO</a:t>
                      </a:r>
                      <a:endParaRPr lang="es-ES" sz="1400" b="1" kern="1200" dirty="0">
                        <a:solidFill>
                          <a:schemeClr val="lt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</a:txBody>
                  <a:tcPr>
                    <a:solidFill>
                      <a:srgbClr val="CC3300">
                        <a:alpha val="59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1" kern="1200" dirty="0" smtClean="0">
                          <a:solidFill>
                            <a:schemeClr val="lt1"/>
                          </a:solidFill>
                          <a:latin typeface="Calibri"/>
                          <a:ea typeface="+mn-ea"/>
                          <a:cs typeface="Calibri"/>
                        </a:rPr>
                        <a:t>CONSOLIDACIÓN</a:t>
                      </a:r>
                      <a:endParaRPr lang="es-ES" sz="1400" b="1" kern="1200" dirty="0">
                        <a:solidFill>
                          <a:schemeClr val="lt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</a:txBody>
                  <a:tcPr>
                    <a:solidFill>
                      <a:srgbClr val="CC3300">
                        <a:alpha val="59000"/>
                      </a:srgb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s-ES" sz="1400" dirty="0" smtClean="0">
                          <a:latin typeface="Calibri"/>
                          <a:cs typeface="Calibri"/>
                        </a:rPr>
                        <a:t>Presentaciones</a:t>
                      </a:r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s-ES" sz="1400" dirty="0" smtClean="0">
                          <a:latin typeface="Calibri"/>
                          <a:cs typeface="Calibri"/>
                        </a:rPr>
                        <a:t>Visitas</a:t>
                      </a:r>
                      <a:r>
                        <a:rPr lang="es-ES" sz="1400" baseline="0" dirty="0" smtClean="0">
                          <a:latin typeface="Calibri"/>
                          <a:cs typeface="Calibri"/>
                        </a:rPr>
                        <a:t> a colectivos</a:t>
                      </a:r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s-ES" sz="1400" baseline="0" dirty="0" smtClean="0">
                          <a:latin typeface="Calibri"/>
                          <a:cs typeface="Calibri"/>
                        </a:rPr>
                        <a:t>Material divulgativo</a:t>
                      </a:r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s-ES" sz="1400" baseline="0" dirty="0" smtClean="0">
                          <a:latin typeface="Calibri"/>
                          <a:cs typeface="Calibri"/>
                        </a:rPr>
                        <a:t>Casos de </a:t>
                      </a:r>
                      <a:r>
                        <a:rPr lang="es-ES" sz="1400" baseline="0" dirty="0" smtClean="0">
                          <a:latin typeface="Calibri"/>
                          <a:cs typeface="Calibri"/>
                        </a:rPr>
                        <a:t>éxito</a:t>
                      </a:r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s-ES" sz="1400" baseline="0" dirty="0" smtClean="0">
                          <a:latin typeface="Calibri"/>
                          <a:cs typeface="Calibri"/>
                        </a:rPr>
                        <a:t>Premio</a:t>
                      </a:r>
                      <a:endParaRPr lang="es-ES" sz="1400" dirty="0">
                        <a:latin typeface="Calibri"/>
                        <a:cs typeface="Calibri"/>
                      </a:endParaRPr>
                    </a:p>
                  </a:txBody>
                  <a:tcPr>
                    <a:solidFill>
                      <a:schemeClr val="accent1">
                        <a:tint val="40000"/>
                        <a:alpha val="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s-ES" sz="1400" dirty="0" smtClean="0">
                          <a:latin typeface="Calibri"/>
                          <a:cs typeface="Calibri"/>
                        </a:rPr>
                        <a:t>Escuela de Emprendedores</a:t>
                      </a:r>
                      <a:r>
                        <a:rPr lang="es-ES" sz="1400" baseline="0" dirty="0" smtClean="0">
                          <a:latin typeface="Calibri"/>
                          <a:cs typeface="Calibri"/>
                        </a:rPr>
                        <a:t> Sociales</a:t>
                      </a:r>
                      <a:endParaRPr lang="es-ES" sz="1400" dirty="0" smtClean="0">
                        <a:latin typeface="Calibri"/>
                        <a:cs typeface="Calibri"/>
                      </a:endParaRPr>
                    </a:p>
                  </a:txBody>
                  <a:tcPr>
                    <a:solidFill>
                      <a:schemeClr val="accent1">
                        <a:tint val="40000"/>
                        <a:alpha val="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s-ES" sz="1400" dirty="0" smtClean="0">
                          <a:latin typeface="Calibri"/>
                          <a:cs typeface="Calibri"/>
                        </a:rPr>
                        <a:t>Tutores personales</a:t>
                      </a:r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s-ES" sz="1400" dirty="0" smtClean="0">
                          <a:latin typeface="Calibri"/>
                          <a:cs typeface="Calibri"/>
                        </a:rPr>
                        <a:t>Voluntariado con oficio</a:t>
                      </a:r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s-ES" sz="1400" dirty="0" smtClean="0">
                          <a:latin typeface="Calibri"/>
                          <a:cs typeface="Calibri"/>
                        </a:rPr>
                        <a:t>Asistencia t</a:t>
                      </a:r>
                      <a:r>
                        <a:rPr lang="es-ES" sz="1400" dirty="0" smtClean="0">
                          <a:latin typeface="Calibri"/>
                          <a:cs typeface="Calibri"/>
                        </a:rPr>
                        <a:t>écnica</a:t>
                      </a:r>
                      <a:endParaRPr lang="es-ES" sz="1400" dirty="0">
                        <a:latin typeface="Calibri"/>
                        <a:cs typeface="Calibri"/>
                      </a:endParaRPr>
                    </a:p>
                  </a:txBody>
                  <a:tcPr>
                    <a:solidFill>
                      <a:schemeClr val="accent1">
                        <a:tint val="40000"/>
                        <a:alpha val="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s-ES" sz="1400" dirty="0" smtClean="0">
                          <a:latin typeface="Calibri"/>
                          <a:cs typeface="Calibri"/>
                        </a:rPr>
                        <a:t>Servicio de apoyo</a:t>
                      </a:r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s-ES" sz="1400" dirty="0" smtClean="0">
                          <a:latin typeface="Calibri"/>
                          <a:cs typeface="Calibri"/>
                        </a:rPr>
                        <a:t>Participaci</a:t>
                      </a:r>
                      <a:r>
                        <a:rPr lang="es-ES" sz="1400" dirty="0" smtClean="0">
                          <a:latin typeface="Calibri"/>
                          <a:cs typeface="Calibri"/>
                        </a:rPr>
                        <a:t>ón en redes</a:t>
                      </a:r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s-ES" sz="1400" dirty="0" smtClean="0">
                          <a:latin typeface="Calibri"/>
                          <a:cs typeface="Calibri"/>
                        </a:rPr>
                        <a:t>Formación continua</a:t>
                      </a:r>
                      <a:endParaRPr lang="es-ES" sz="1400" dirty="0">
                        <a:latin typeface="Calibri"/>
                        <a:cs typeface="Calibri"/>
                      </a:endParaRPr>
                    </a:p>
                  </a:txBody>
                  <a:tcPr>
                    <a:solidFill>
                      <a:schemeClr val="accent1">
                        <a:tint val="40000"/>
                        <a:alpha val="9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7853789"/>
              </p:ext>
            </p:extLst>
          </p:nvPr>
        </p:nvGraphicFramePr>
        <p:xfrm>
          <a:off x="395536" y="3284984"/>
          <a:ext cx="2088232" cy="195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8232"/>
              </a:tblGrid>
              <a:tr h="370840"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es-ES" sz="1400" b="1" kern="1200" dirty="0" smtClean="0">
                          <a:solidFill>
                            <a:schemeClr val="lt1"/>
                          </a:solidFill>
                          <a:latin typeface="Calibri"/>
                          <a:ea typeface="+mn-ea"/>
                          <a:cs typeface="Calibri"/>
                        </a:rPr>
                        <a:t>INVESTIGACION</a:t>
                      </a:r>
                      <a:endParaRPr lang="es-ES" sz="1100" b="1" kern="1200" dirty="0">
                        <a:solidFill>
                          <a:schemeClr val="lt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</a:txBody>
                  <a:tcPr>
                    <a:solidFill>
                      <a:srgbClr val="CC3300">
                        <a:alpha val="59000"/>
                      </a:srgb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s-ES" sz="1400" dirty="0" smtClean="0">
                          <a:latin typeface="Calibri"/>
                          <a:cs typeface="Calibri"/>
                        </a:rPr>
                        <a:t>An</a:t>
                      </a:r>
                      <a:r>
                        <a:rPr lang="es-ES" sz="1400" dirty="0" smtClean="0">
                          <a:latin typeface="Calibri"/>
                          <a:cs typeface="Calibri"/>
                        </a:rPr>
                        <a:t>álisis de entorno Tercer Sector</a:t>
                      </a:r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s-ES" sz="1400" dirty="0" smtClean="0">
                          <a:latin typeface="Calibri"/>
                          <a:cs typeface="Calibri"/>
                        </a:rPr>
                        <a:t>Tejido asociativo</a:t>
                      </a:r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s-ES" sz="1400" dirty="0" smtClean="0">
                          <a:latin typeface="Calibri"/>
                          <a:cs typeface="Calibri"/>
                        </a:rPr>
                        <a:t>Situaciones</a:t>
                      </a:r>
                      <a:r>
                        <a:rPr lang="es-ES" sz="1400" baseline="0" dirty="0" smtClean="0">
                          <a:latin typeface="Calibri"/>
                          <a:cs typeface="Calibri"/>
                        </a:rPr>
                        <a:t> de exclusión</a:t>
                      </a:r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s-ES" sz="1400" dirty="0" smtClean="0">
                          <a:latin typeface="Calibri"/>
                          <a:cs typeface="Calibri"/>
                        </a:rPr>
                        <a:t>Proyectos competitivos</a:t>
                      </a:r>
                      <a:endParaRPr lang="es-ES" sz="1400" dirty="0">
                        <a:latin typeface="Calibri"/>
                        <a:cs typeface="Calibri"/>
                      </a:endParaRPr>
                    </a:p>
                  </a:txBody>
                  <a:tcPr>
                    <a:solidFill>
                      <a:srgbClr val="CC3300">
                        <a:alpha val="9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Tab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6972376"/>
              </p:ext>
            </p:extLst>
          </p:nvPr>
        </p:nvGraphicFramePr>
        <p:xfrm>
          <a:off x="6804248" y="3284984"/>
          <a:ext cx="2160240" cy="15290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6024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>
                          <a:latin typeface="Calibri"/>
                          <a:cs typeface="Calibri"/>
                        </a:rPr>
                        <a:t>INVESTIGACION</a:t>
                      </a:r>
                      <a:endParaRPr lang="es-ES" sz="1400" dirty="0">
                        <a:latin typeface="Calibri"/>
                        <a:cs typeface="Calibri"/>
                      </a:endParaRPr>
                    </a:p>
                  </a:txBody>
                  <a:tcPr>
                    <a:solidFill>
                      <a:srgbClr val="CC3300">
                        <a:alpha val="59000"/>
                      </a:srgb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s-ES" sz="1400" dirty="0" smtClean="0">
                          <a:latin typeface="Calibri"/>
                          <a:cs typeface="Calibri"/>
                        </a:rPr>
                        <a:t>Modelos de emprendimiento</a:t>
                      </a:r>
                      <a:r>
                        <a:rPr lang="es-ES" sz="1400" baseline="0" dirty="0" smtClean="0">
                          <a:latin typeface="Calibri"/>
                          <a:cs typeface="Calibri"/>
                        </a:rPr>
                        <a:t> social</a:t>
                      </a:r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s-ES" sz="1400" baseline="0" dirty="0" err="1" smtClean="0">
                          <a:latin typeface="Calibri"/>
                          <a:cs typeface="Calibri"/>
                        </a:rPr>
                        <a:t>Asist</a:t>
                      </a:r>
                      <a:r>
                        <a:rPr lang="es-ES" sz="1400" baseline="0" dirty="0" smtClean="0">
                          <a:latin typeface="Calibri"/>
                          <a:cs typeface="Calibri"/>
                        </a:rPr>
                        <a:t> a Congresos</a:t>
                      </a:r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s-ES" sz="1400" dirty="0" smtClean="0">
                          <a:latin typeface="Calibri"/>
                          <a:cs typeface="Calibri"/>
                        </a:rPr>
                        <a:t>Publicaciones</a:t>
                      </a:r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s-ES" sz="1400" dirty="0" smtClean="0">
                          <a:latin typeface="Calibri"/>
                          <a:cs typeface="Calibri"/>
                        </a:rPr>
                        <a:t>Proyectos competitivos</a:t>
                      </a:r>
                      <a:endParaRPr lang="es-ES" sz="1400" dirty="0">
                        <a:latin typeface="Calibri"/>
                        <a:cs typeface="Calibri"/>
                      </a:endParaRPr>
                    </a:p>
                  </a:txBody>
                  <a:tcPr>
                    <a:solidFill>
                      <a:srgbClr val="FF6600">
                        <a:alpha val="9000"/>
                      </a:srgbClr>
                    </a:solidFill>
                  </a:tcPr>
                </a:tc>
              </a:tr>
            </a:tbl>
          </a:graphicData>
        </a:graphic>
      </p:graphicFrame>
      <p:grpSp>
        <p:nvGrpSpPr>
          <p:cNvPr id="9" name="Group 3"/>
          <p:cNvGrpSpPr>
            <a:grpSpLocks/>
          </p:cNvGrpSpPr>
          <p:nvPr/>
        </p:nvGrpSpPr>
        <p:grpSpPr bwMode="auto">
          <a:xfrm>
            <a:off x="2915816" y="2780928"/>
            <a:ext cx="3257862" cy="3632771"/>
            <a:chOff x="1247" y="624"/>
            <a:chExt cx="3389" cy="3779"/>
          </a:xfrm>
        </p:grpSpPr>
        <p:pic>
          <p:nvPicPr>
            <p:cNvPr id="10" name="Picture 4" descr="helice5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892435">
              <a:off x="1247" y="624"/>
              <a:ext cx="3389" cy="37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Text Box 5"/>
            <p:cNvSpPr txBox="1">
              <a:spLocks noChangeArrowheads="1"/>
            </p:cNvSpPr>
            <p:nvPr/>
          </p:nvSpPr>
          <p:spPr bwMode="auto">
            <a:xfrm rot="2254513">
              <a:off x="2777" y="3059"/>
              <a:ext cx="1157" cy="6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 sz="2000">
                  <a:solidFill>
                    <a:srgbClr val="CC3300"/>
                  </a:solidFill>
                  <a:latin typeface="Verdana" charset="0"/>
                  <a:ea typeface="ＭＳ Ｐゴシック" charset="0"/>
                  <a:cs typeface="ＭＳ Ｐゴシック" charset="0"/>
                </a:defRPr>
              </a:lvl1pPr>
              <a:lvl2pPr marL="37931725" indent="-37474525" eaLnBrk="0" hangingPunct="0">
                <a:defRPr sz="2000">
                  <a:solidFill>
                    <a:srgbClr val="CC3300"/>
                  </a:solidFill>
                  <a:latin typeface="Verdana" charset="0"/>
                  <a:ea typeface="ＭＳ Ｐゴシック" charset="0"/>
                </a:defRPr>
              </a:lvl2pPr>
              <a:lvl3pPr eaLnBrk="0" hangingPunct="0">
                <a:defRPr sz="2000">
                  <a:solidFill>
                    <a:srgbClr val="CC3300"/>
                  </a:solidFill>
                  <a:latin typeface="Verdana" charset="0"/>
                  <a:ea typeface="ＭＳ Ｐゴシック" charset="0"/>
                </a:defRPr>
              </a:lvl3pPr>
              <a:lvl4pPr eaLnBrk="0" hangingPunct="0">
                <a:defRPr sz="2000">
                  <a:solidFill>
                    <a:srgbClr val="CC3300"/>
                  </a:solidFill>
                  <a:latin typeface="Verdana" charset="0"/>
                  <a:ea typeface="ＭＳ Ｐゴシック" charset="0"/>
                </a:defRPr>
              </a:lvl4pPr>
              <a:lvl5pPr eaLnBrk="0" hangingPunct="0">
                <a:defRPr sz="2000">
                  <a:solidFill>
                    <a:srgbClr val="CC3300"/>
                  </a:solidFill>
                  <a:latin typeface="Verdana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CC3300"/>
                  </a:solidFill>
                  <a:latin typeface="Verdana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CC3300"/>
                  </a:solidFill>
                  <a:latin typeface="Verdana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CC3300"/>
                  </a:solidFill>
                  <a:latin typeface="Verdana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CC3300"/>
                  </a:solidFill>
                  <a:latin typeface="Verdana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s-ES_tradnl" sz="2200" dirty="0">
                  <a:latin typeface="Arial Black" charset="0"/>
                </a:rPr>
                <a:t>  </a:t>
              </a:r>
              <a:r>
                <a:rPr lang="es-ES_tradnl" sz="1000" dirty="0">
                  <a:solidFill>
                    <a:srgbClr val="EEFB00"/>
                  </a:solidFill>
                  <a:latin typeface="Arial Black" charset="0"/>
                </a:rPr>
                <a:t>TEJIDO</a:t>
              </a:r>
            </a:p>
            <a:p>
              <a:pPr eaLnBrk="1" hangingPunct="1"/>
              <a:r>
                <a:rPr lang="es-ES_tradnl" sz="1000" dirty="0">
                  <a:solidFill>
                    <a:srgbClr val="EEFB00"/>
                  </a:solidFill>
                  <a:latin typeface="Arial Black" charset="0"/>
                </a:rPr>
                <a:t> ASOCIATIVO</a:t>
              </a:r>
            </a:p>
          </p:txBody>
        </p:sp>
        <p:sp>
          <p:nvSpPr>
            <p:cNvPr id="12" name="Text Box 6"/>
            <p:cNvSpPr txBox="1">
              <a:spLocks noChangeArrowheads="1"/>
            </p:cNvSpPr>
            <p:nvPr/>
          </p:nvSpPr>
          <p:spPr bwMode="auto">
            <a:xfrm rot="7796049" flipV="1">
              <a:off x="1503" y="2786"/>
              <a:ext cx="1224" cy="2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 sz="2000">
                  <a:solidFill>
                    <a:srgbClr val="CC3300"/>
                  </a:solidFill>
                  <a:latin typeface="Verdana" charset="0"/>
                  <a:ea typeface="ＭＳ Ｐゴシック" charset="0"/>
                  <a:cs typeface="ＭＳ Ｐゴシック" charset="0"/>
                </a:defRPr>
              </a:lvl1pPr>
              <a:lvl2pPr marL="37931725" indent="-37474525" eaLnBrk="0" hangingPunct="0">
                <a:defRPr sz="2000">
                  <a:solidFill>
                    <a:srgbClr val="CC3300"/>
                  </a:solidFill>
                  <a:latin typeface="Verdana" charset="0"/>
                  <a:ea typeface="ＭＳ Ｐゴシック" charset="0"/>
                </a:defRPr>
              </a:lvl2pPr>
              <a:lvl3pPr eaLnBrk="0" hangingPunct="0">
                <a:defRPr sz="2000">
                  <a:solidFill>
                    <a:srgbClr val="CC3300"/>
                  </a:solidFill>
                  <a:latin typeface="Verdana" charset="0"/>
                  <a:ea typeface="ＭＳ Ｐゴシック" charset="0"/>
                </a:defRPr>
              </a:lvl3pPr>
              <a:lvl4pPr eaLnBrk="0" hangingPunct="0">
                <a:defRPr sz="2000">
                  <a:solidFill>
                    <a:srgbClr val="CC3300"/>
                  </a:solidFill>
                  <a:latin typeface="Verdana" charset="0"/>
                  <a:ea typeface="ＭＳ Ｐゴシック" charset="0"/>
                </a:defRPr>
              </a:lvl4pPr>
              <a:lvl5pPr eaLnBrk="0" hangingPunct="0">
                <a:defRPr sz="2000">
                  <a:solidFill>
                    <a:srgbClr val="CC3300"/>
                  </a:solidFill>
                  <a:latin typeface="Verdana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CC3300"/>
                  </a:solidFill>
                  <a:latin typeface="Verdana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CC3300"/>
                  </a:solidFill>
                  <a:latin typeface="Verdana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CC3300"/>
                  </a:solidFill>
                  <a:latin typeface="Verdana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CC3300"/>
                  </a:solidFill>
                  <a:latin typeface="Verdana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s-ES_tradnl" sz="1000" dirty="0">
                  <a:solidFill>
                    <a:srgbClr val="EEFB00"/>
                  </a:solidFill>
                  <a:latin typeface="Arial Black" charset="0"/>
                </a:rPr>
                <a:t>UNIVERSIDAD</a:t>
              </a:r>
            </a:p>
          </p:txBody>
        </p:sp>
        <p:sp>
          <p:nvSpPr>
            <p:cNvPr id="13" name="Text Box 7"/>
            <p:cNvSpPr txBox="1">
              <a:spLocks noChangeArrowheads="1"/>
            </p:cNvSpPr>
            <p:nvPr/>
          </p:nvSpPr>
          <p:spPr bwMode="auto">
            <a:xfrm rot="2396049">
              <a:off x="1990" y="1571"/>
              <a:ext cx="1598" cy="4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 sz="2000">
                  <a:solidFill>
                    <a:srgbClr val="CC3300"/>
                  </a:solidFill>
                  <a:latin typeface="Verdana" charset="0"/>
                  <a:ea typeface="ＭＳ Ｐゴシック" charset="0"/>
                  <a:cs typeface="ＭＳ Ｐゴシック" charset="0"/>
                </a:defRPr>
              </a:lvl1pPr>
              <a:lvl2pPr marL="37931725" indent="-37474525" eaLnBrk="0" hangingPunct="0">
                <a:defRPr sz="2000">
                  <a:solidFill>
                    <a:srgbClr val="CC3300"/>
                  </a:solidFill>
                  <a:latin typeface="Verdana" charset="0"/>
                  <a:ea typeface="ＭＳ Ｐゴシック" charset="0"/>
                </a:defRPr>
              </a:lvl2pPr>
              <a:lvl3pPr eaLnBrk="0" hangingPunct="0">
                <a:defRPr sz="2000">
                  <a:solidFill>
                    <a:srgbClr val="CC3300"/>
                  </a:solidFill>
                  <a:latin typeface="Verdana" charset="0"/>
                  <a:ea typeface="ＭＳ Ｐゴシック" charset="0"/>
                </a:defRPr>
              </a:lvl3pPr>
              <a:lvl4pPr eaLnBrk="0" hangingPunct="0">
                <a:defRPr sz="2000">
                  <a:solidFill>
                    <a:srgbClr val="CC3300"/>
                  </a:solidFill>
                  <a:latin typeface="Verdana" charset="0"/>
                  <a:ea typeface="ＭＳ Ｐゴシック" charset="0"/>
                </a:defRPr>
              </a:lvl4pPr>
              <a:lvl5pPr eaLnBrk="0" hangingPunct="0">
                <a:defRPr sz="2000">
                  <a:solidFill>
                    <a:srgbClr val="CC3300"/>
                  </a:solidFill>
                  <a:latin typeface="Verdana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CC3300"/>
                  </a:solidFill>
                  <a:latin typeface="Verdana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CC3300"/>
                  </a:solidFill>
                  <a:latin typeface="Verdana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CC3300"/>
                  </a:solidFill>
                  <a:latin typeface="Verdana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CC3300"/>
                  </a:solidFill>
                  <a:latin typeface="Verdana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s-ES_tradnl" sz="1000" dirty="0">
                  <a:solidFill>
                    <a:srgbClr val="EEFB00"/>
                  </a:solidFill>
                  <a:latin typeface="Arial Black" charset="0"/>
                </a:rPr>
                <a:t>INSTITUCIONES PUBLICAS</a:t>
              </a:r>
              <a:endParaRPr lang="es-ES_tradnl" sz="1600" dirty="0">
                <a:solidFill>
                  <a:schemeClr val="tx1"/>
                </a:solidFill>
                <a:latin typeface="Times New Roman" charset="0"/>
              </a:endParaRPr>
            </a:p>
          </p:txBody>
        </p:sp>
        <p:sp>
          <p:nvSpPr>
            <p:cNvPr id="14" name="Text Box 8"/>
            <p:cNvSpPr txBox="1">
              <a:spLocks noChangeArrowheads="1"/>
            </p:cNvSpPr>
            <p:nvPr/>
          </p:nvSpPr>
          <p:spPr bwMode="auto">
            <a:xfrm rot="18898329">
              <a:off x="3395" y="1955"/>
              <a:ext cx="911" cy="2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>
                  <a:solidFill>
                    <a:srgbClr val="CC3300"/>
                  </a:solidFill>
                  <a:latin typeface="Verdana" charset="0"/>
                  <a:ea typeface="ＭＳ Ｐゴシック" charset="0"/>
                  <a:cs typeface="ＭＳ Ｐゴシック" charset="0"/>
                </a:defRPr>
              </a:lvl1pPr>
              <a:lvl2pPr marL="37931725" indent="-37474525" eaLnBrk="0" hangingPunct="0">
                <a:defRPr sz="2000">
                  <a:solidFill>
                    <a:srgbClr val="CC3300"/>
                  </a:solidFill>
                  <a:latin typeface="Verdana" charset="0"/>
                  <a:ea typeface="ＭＳ Ｐゴシック" charset="0"/>
                </a:defRPr>
              </a:lvl2pPr>
              <a:lvl3pPr eaLnBrk="0" hangingPunct="0">
                <a:defRPr sz="2000">
                  <a:solidFill>
                    <a:srgbClr val="CC3300"/>
                  </a:solidFill>
                  <a:latin typeface="Verdana" charset="0"/>
                  <a:ea typeface="ＭＳ Ｐゴシック" charset="0"/>
                </a:defRPr>
              </a:lvl3pPr>
              <a:lvl4pPr eaLnBrk="0" hangingPunct="0">
                <a:defRPr sz="2000">
                  <a:solidFill>
                    <a:srgbClr val="CC3300"/>
                  </a:solidFill>
                  <a:latin typeface="Verdana" charset="0"/>
                  <a:ea typeface="ＭＳ Ｐゴシック" charset="0"/>
                </a:defRPr>
              </a:lvl4pPr>
              <a:lvl5pPr eaLnBrk="0" hangingPunct="0">
                <a:defRPr sz="2000">
                  <a:solidFill>
                    <a:srgbClr val="CC3300"/>
                  </a:solidFill>
                  <a:latin typeface="Verdana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CC3300"/>
                  </a:solidFill>
                  <a:latin typeface="Verdana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CC3300"/>
                  </a:solidFill>
                  <a:latin typeface="Verdana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CC3300"/>
                  </a:solidFill>
                  <a:latin typeface="Verdana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CC3300"/>
                  </a:solidFill>
                  <a:latin typeface="Verdana" charset="0"/>
                  <a:ea typeface="ＭＳ Ｐゴシック" charset="0"/>
                </a:defRPr>
              </a:lvl9pPr>
            </a:lstStyle>
            <a:p>
              <a:pPr algn="l"/>
              <a:r>
                <a:rPr lang="es-ES_tradnl" sz="1000" dirty="0">
                  <a:solidFill>
                    <a:srgbClr val="EEFB00"/>
                  </a:solidFill>
                  <a:latin typeface="Arial Black" charset="0"/>
                </a:rPr>
                <a:t>EMPRESA</a:t>
              </a:r>
            </a:p>
          </p:txBody>
        </p:sp>
      </p:grpSp>
      <p:sp>
        <p:nvSpPr>
          <p:cNvPr id="5" name="Flecha arriba 4"/>
          <p:cNvSpPr/>
          <p:nvPr/>
        </p:nvSpPr>
        <p:spPr>
          <a:xfrm>
            <a:off x="899592" y="2924944"/>
            <a:ext cx="936104" cy="360040"/>
          </a:xfrm>
          <a:prstGeom prst="upArrow">
            <a:avLst/>
          </a:prstGeom>
          <a:solidFill>
            <a:srgbClr val="CC3300">
              <a:alpha val="59000"/>
            </a:srgbClr>
          </a:solidFill>
          <a:ln>
            <a:solidFill>
              <a:srgbClr val="CC33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Flecha arriba 15"/>
          <p:cNvSpPr/>
          <p:nvPr/>
        </p:nvSpPr>
        <p:spPr>
          <a:xfrm rot="10800000">
            <a:off x="7452320" y="2924944"/>
            <a:ext cx="936104" cy="360040"/>
          </a:xfrm>
          <a:prstGeom prst="upArrow">
            <a:avLst/>
          </a:prstGeom>
          <a:solidFill>
            <a:srgbClr val="CC3300">
              <a:alpha val="59000"/>
            </a:srgbClr>
          </a:solidFill>
          <a:ln>
            <a:solidFill>
              <a:srgbClr val="CC33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226209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954" name="Picture 2" descr="Logo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87450" y="1773238"/>
            <a:ext cx="6767513" cy="3679825"/>
          </a:xfrm>
          <a:noFill/>
        </p:spPr>
      </p:pic>
    </p:spTree>
    <p:extLst>
      <p:ext uri="{BB962C8B-B14F-4D97-AF65-F5344CB8AC3E}">
        <p14:creationId xmlns:p14="http://schemas.microsoft.com/office/powerpoint/2010/main" val="15128772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9" name="Picture 7" descr="Programa Formativo General copi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052736"/>
            <a:ext cx="8569325" cy="5513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uadroTexto 1"/>
          <p:cNvSpPr txBox="1"/>
          <p:nvPr/>
        </p:nvSpPr>
        <p:spPr>
          <a:xfrm rot="19227884">
            <a:off x="54536" y="715017"/>
            <a:ext cx="2090236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200" b="1" dirty="0" smtClean="0">
                <a:solidFill>
                  <a:srgbClr val="FF6600"/>
                </a:solidFill>
                <a:latin typeface="Calibri"/>
                <a:cs typeface="Calibri"/>
              </a:rPr>
              <a:t>7 Ediciones</a:t>
            </a:r>
            <a:endParaRPr lang="es-ES" sz="3200" b="1" dirty="0">
              <a:solidFill>
                <a:srgbClr val="FF6600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166115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66725" y="1619250"/>
            <a:ext cx="8208963" cy="4114800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s-ES" sz="3000" dirty="0">
                <a:solidFill>
                  <a:srgbClr val="262699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rPr>
              <a:t>La</a:t>
            </a:r>
            <a:r>
              <a:rPr lang="es-ES" sz="3000" dirty="0"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es-ES" sz="30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rPr>
              <a:t>Escuela de Emprendedores Sociales</a:t>
            </a:r>
            <a:r>
              <a:rPr lang="es-ES" sz="3000" b="1" dirty="0"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es-ES" sz="30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rPr>
              <a:t>de</a:t>
            </a:r>
            <a:r>
              <a:rPr lang="es-ES" sz="3000" b="1" dirty="0"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es-ES" sz="30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rPr>
              <a:t>la UAM </a:t>
            </a:r>
            <a:r>
              <a:rPr lang="es-ES" sz="3000" dirty="0">
                <a:solidFill>
                  <a:srgbClr val="262699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rPr>
              <a:t>es una iniciativa pionera en nuestro país, que tiene como objetivo fundamental la promoción de la figura del emprendedor social. 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s-ES" sz="1000" dirty="0">
              <a:solidFill>
                <a:srgbClr val="262699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Arial" charset="0"/>
              <a:ea typeface="ＭＳ Ｐゴシック" charset="0"/>
              <a:cs typeface="ＭＳ Ｐゴシック" charset="0"/>
            </a:endParaRP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s-ES" sz="3000" dirty="0">
                <a:solidFill>
                  <a:srgbClr val="262699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rPr>
              <a:t>Está orientada a proveer servicios de información, formación, acompañamiento y asistencia técnica, a aquellos emprendedores que tengan ideas y proyectos de carácter social.</a:t>
            </a:r>
            <a:r>
              <a:rPr lang="es-ES" sz="3000" dirty="0">
                <a:solidFill>
                  <a:srgbClr val="262699"/>
                </a:solidFill>
                <a:latin typeface="Arial" charset="0"/>
                <a:ea typeface="ＭＳ Ｐゴシック" charset="0"/>
                <a:cs typeface="ＭＳ Ｐゴシック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390518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611560" y="116632"/>
            <a:ext cx="8135938" cy="838200"/>
          </a:xfrm>
        </p:spPr>
        <p:txBody>
          <a:bodyPr/>
          <a:lstStyle/>
          <a:p>
            <a:pPr eaLnBrk="1" hangingPunct="1">
              <a:defRPr/>
            </a:pPr>
            <a:r>
              <a:rPr lang="es-ES" sz="3000" b="1" kern="1200" dirty="0">
                <a:solidFill>
                  <a:srgbClr val="CC3300"/>
                </a:solidFill>
                <a:latin typeface="Arial" charset="0"/>
                <a:ea typeface="+mn-ea"/>
                <a:cs typeface="+mn-cs"/>
              </a:rPr>
              <a:t>La EES está abierta </a:t>
            </a:r>
            <a:r>
              <a:rPr lang="es-ES" sz="3000" b="1" kern="1200" dirty="0" smtClean="0">
                <a:solidFill>
                  <a:srgbClr val="CC3300"/>
                </a:solidFill>
                <a:latin typeface="Arial" charset="0"/>
                <a:ea typeface="+mn-ea"/>
                <a:cs typeface="+mn-cs"/>
              </a:rPr>
              <a:t>a...</a:t>
            </a:r>
            <a:endParaRPr lang="es-ES" sz="3000" b="1" kern="1200" dirty="0">
              <a:solidFill>
                <a:srgbClr val="CC33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1290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19" y="1484784"/>
            <a:ext cx="8609763" cy="41148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s-ES" sz="2800" dirty="0">
                <a:latin typeface="Arial" charset="0"/>
                <a:ea typeface="ＭＳ Ｐゴシック" charset="0"/>
                <a:cs typeface="ＭＳ Ｐゴシック" charset="0"/>
              </a:rPr>
              <a:t>	</a:t>
            </a:r>
            <a:r>
              <a:rPr lang="es-ES" sz="2800" dirty="0">
                <a:solidFill>
                  <a:srgbClr val="262699"/>
                </a:solidFill>
                <a:latin typeface="Arial" charset="0"/>
                <a:ea typeface="ＭＳ Ｐゴシック" charset="0"/>
                <a:cs typeface="ＭＳ Ｐゴシック" charset="0"/>
              </a:rPr>
              <a:t>Iniciativas que se materialicen en </a:t>
            </a:r>
            <a:r>
              <a:rPr lang="es-ES" sz="2800" b="1" dirty="0">
                <a:solidFill>
                  <a:srgbClr val="262699"/>
                </a:solidFill>
                <a:latin typeface="Arial" charset="0"/>
                <a:ea typeface="ＭＳ Ｐゴシック" charset="0"/>
                <a:cs typeface="ＭＳ Ｐゴシック" charset="0"/>
              </a:rPr>
              <a:t>proyectos</a:t>
            </a:r>
            <a:r>
              <a:rPr lang="es-ES" sz="2800" dirty="0">
                <a:solidFill>
                  <a:srgbClr val="262699"/>
                </a:solidFill>
                <a:latin typeface="Arial" charset="0"/>
                <a:ea typeface="ＭＳ Ｐゴシック" charset="0"/>
                <a:cs typeface="ＭＳ Ｐゴシック" charset="0"/>
              </a:rPr>
              <a:t> que:</a:t>
            </a:r>
          </a:p>
          <a:p>
            <a:pPr eaLnBrk="1" hangingPunct="1">
              <a:buFontTx/>
              <a:buNone/>
            </a:pPr>
            <a:endParaRPr lang="es-ES" sz="500" dirty="0">
              <a:solidFill>
                <a:srgbClr val="262699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buFontTx/>
              <a:buNone/>
            </a:pPr>
            <a:endParaRPr lang="es-ES" sz="500" dirty="0">
              <a:solidFill>
                <a:srgbClr val="262699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eaLnBrk="1" hangingPunct="1"/>
            <a:r>
              <a:rPr lang="es-ES" sz="2400" dirty="0">
                <a:solidFill>
                  <a:srgbClr val="262699"/>
                </a:solidFill>
                <a:latin typeface="Arial" charset="0"/>
                <a:ea typeface="ＭＳ Ｐゴシック" charset="0"/>
              </a:rPr>
              <a:t>Tengan un enfoque colectivo</a:t>
            </a:r>
          </a:p>
          <a:p>
            <a:pPr lvl="1" eaLnBrk="1" hangingPunct="1"/>
            <a:r>
              <a:rPr lang="es-ES" sz="2400" dirty="0">
                <a:solidFill>
                  <a:srgbClr val="262699"/>
                </a:solidFill>
                <a:latin typeface="Arial" charset="0"/>
                <a:ea typeface="ＭＳ Ｐゴシック" charset="0"/>
              </a:rPr>
              <a:t>Orientado a la mejora de las condiciones de vida de sus destinatarios</a:t>
            </a:r>
          </a:p>
          <a:p>
            <a:pPr lvl="1" eaLnBrk="1" hangingPunct="1"/>
            <a:r>
              <a:rPr lang="es-ES" sz="2400" dirty="0">
                <a:solidFill>
                  <a:srgbClr val="262699"/>
                </a:solidFill>
                <a:latin typeface="Arial" charset="0"/>
                <a:ea typeface="ＭＳ Ｐゴシック" charset="0"/>
              </a:rPr>
              <a:t>Gestionados democráticamente, independientemente de la forma jurídica</a:t>
            </a:r>
          </a:p>
          <a:p>
            <a:pPr lvl="1" eaLnBrk="1" hangingPunct="1"/>
            <a:r>
              <a:rPr lang="es-ES" sz="2400" dirty="0">
                <a:solidFill>
                  <a:srgbClr val="262699"/>
                </a:solidFill>
                <a:latin typeface="Arial" charset="0"/>
                <a:ea typeface="ＭＳ Ｐゴシック" charset="0"/>
              </a:rPr>
              <a:t>Que planifiquen su autosuficiencia financiera y su viabilidad futura</a:t>
            </a:r>
          </a:p>
        </p:txBody>
      </p:sp>
    </p:spTree>
    <p:extLst>
      <p:ext uri="{BB962C8B-B14F-4D97-AF65-F5344CB8AC3E}">
        <p14:creationId xmlns:p14="http://schemas.microsoft.com/office/powerpoint/2010/main" val="39461565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5292725" y="2735684"/>
            <a:ext cx="3455988" cy="838200"/>
          </a:xfrm>
        </p:spPr>
        <p:txBody>
          <a:bodyPr/>
          <a:lstStyle/>
          <a:p>
            <a:pPr eaLnBrk="1" hangingPunct="1"/>
            <a:r>
              <a:rPr lang="es-ES" sz="3200" b="1">
                <a:latin typeface="Arial" charset="0"/>
                <a:ea typeface="ＭＳ Ｐゴシック" charset="0"/>
                <a:cs typeface="ＭＳ Ｐゴシック" charset="0"/>
              </a:rPr>
              <a:t>Manual de Emprendedores Sociales</a:t>
            </a:r>
          </a:p>
        </p:txBody>
      </p:sp>
      <p:pic>
        <p:nvPicPr>
          <p:cNvPr id="133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476672"/>
            <a:ext cx="4778375" cy="6124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92029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6" name="Rectangle 11"/>
          <p:cNvSpPr>
            <a:spLocks noChangeArrowheads="1"/>
          </p:cNvSpPr>
          <p:nvPr/>
        </p:nvSpPr>
        <p:spPr bwMode="auto">
          <a:xfrm>
            <a:off x="611188" y="1238250"/>
            <a:ext cx="7772400" cy="1470025"/>
          </a:xfrm>
          <a:prstGeom prst="rect">
            <a:avLst/>
          </a:prstGeom>
          <a:noFill/>
          <a:ln w="38100">
            <a:solidFill>
              <a:srgbClr val="CC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/>
            <a:r>
              <a:rPr lang="es-ES" sz="4000" dirty="0">
                <a:solidFill>
                  <a:schemeClr val="tx2"/>
                </a:solidFill>
                <a:latin typeface="Arial" charset="0"/>
              </a:rPr>
              <a:t>¡¡¡Muchas Gracias!!!</a:t>
            </a:r>
            <a:endParaRPr lang="ca-ES" sz="4000" dirty="0">
              <a:solidFill>
                <a:schemeClr val="tx2"/>
              </a:solidFill>
              <a:latin typeface="Arial" charset="0"/>
            </a:endParaRPr>
          </a:p>
        </p:txBody>
      </p:sp>
      <p:sp>
        <p:nvSpPr>
          <p:cNvPr id="40967" name="Rectangle 8"/>
          <p:cNvSpPr>
            <a:spLocks noChangeArrowheads="1"/>
          </p:cNvSpPr>
          <p:nvPr/>
        </p:nvSpPr>
        <p:spPr bwMode="auto">
          <a:xfrm>
            <a:off x="142875" y="3405188"/>
            <a:ext cx="8821738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algn="ctr">
              <a:spcBef>
                <a:spcPct val="20000"/>
              </a:spcBef>
            </a:pPr>
            <a:r>
              <a:rPr lang="es-ES_tradnl" sz="2800" dirty="0">
                <a:solidFill>
                  <a:srgbClr val="262699"/>
                </a:solidFill>
                <a:latin typeface="Arial" charset="0"/>
              </a:rPr>
              <a:t>Centro de Iniciativas Emprendedoras – </a:t>
            </a:r>
            <a:r>
              <a:rPr lang="es-ES_tradnl" sz="2800" b="1" dirty="0">
                <a:solidFill>
                  <a:schemeClr val="accent1"/>
                </a:solidFill>
                <a:latin typeface="Arial" charset="0"/>
              </a:rPr>
              <a:t>CIADE</a:t>
            </a:r>
          </a:p>
          <a:p>
            <a:pPr marL="342900" indent="-342900" algn="ctr">
              <a:spcBef>
                <a:spcPct val="20000"/>
              </a:spcBef>
            </a:pPr>
            <a:endParaRPr lang="es-ES_tradnl" sz="200" b="1" dirty="0">
              <a:solidFill>
                <a:schemeClr val="accent1"/>
              </a:solidFill>
              <a:latin typeface="Arial" charset="0"/>
            </a:endParaRPr>
          </a:p>
          <a:p>
            <a:pPr marL="342900" indent="-342900" algn="ctr">
              <a:spcBef>
                <a:spcPct val="20000"/>
              </a:spcBef>
            </a:pPr>
            <a:endParaRPr lang="es-ES_tradnl" sz="200" b="1" dirty="0">
              <a:solidFill>
                <a:schemeClr val="accent1"/>
              </a:solidFill>
              <a:latin typeface="Arial" charset="0"/>
            </a:endParaRPr>
          </a:p>
          <a:p>
            <a:pPr marL="342900" indent="-342900" algn="ctr">
              <a:spcBef>
                <a:spcPct val="20000"/>
              </a:spcBef>
            </a:pPr>
            <a:endParaRPr lang="es-ES_tradnl" sz="200" b="1" dirty="0">
              <a:solidFill>
                <a:schemeClr val="accent1"/>
              </a:solidFill>
              <a:latin typeface="Arial" charset="0"/>
            </a:endParaRPr>
          </a:p>
          <a:p>
            <a:pPr marL="342900" indent="-342900" algn="ctr">
              <a:spcBef>
                <a:spcPct val="20000"/>
              </a:spcBef>
            </a:pPr>
            <a:endParaRPr lang="es-ES_tradnl" sz="200" b="1" dirty="0">
              <a:solidFill>
                <a:schemeClr val="accent1"/>
              </a:solidFill>
              <a:latin typeface="Arial" charset="0"/>
            </a:endParaRPr>
          </a:p>
          <a:p>
            <a:pPr marL="342900" indent="-342900" algn="ctr">
              <a:spcBef>
                <a:spcPct val="20000"/>
              </a:spcBef>
            </a:pPr>
            <a:endParaRPr lang="es-ES_tradnl" sz="200" b="1" dirty="0">
              <a:solidFill>
                <a:srgbClr val="262699"/>
              </a:solidFill>
              <a:latin typeface="Arial" charset="0"/>
            </a:endParaRPr>
          </a:p>
          <a:p>
            <a:pPr marL="342900" indent="-342900" algn="ctr">
              <a:spcBef>
                <a:spcPct val="20000"/>
              </a:spcBef>
            </a:pPr>
            <a:endParaRPr lang="es-ES_tradnl" sz="200" b="1" dirty="0">
              <a:solidFill>
                <a:srgbClr val="262699"/>
              </a:solidFill>
              <a:latin typeface="Arial" charset="0"/>
            </a:endParaRPr>
          </a:p>
          <a:p>
            <a:pPr marL="342900" indent="-342900" algn="ctr">
              <a:spcBef>
                <a:spcPct val="20000"/>
              </a:spcBef>
            </a:pPr>
            <a:endParaRPr lang="es-ES_tradnl" sz="200" b="1" dirty="0">
              <a:solidFill>
                <a:srgbClr val="262699"/>
              </a:solidFill>
              <a:latin typeface="Arial" charset="0"/>
            </a:endParaRPr>
          </a:p>
          <a:p>
            <a:pPr marL="342900" indent="-342900" algn="ctr">
              <a:spcBef>
                <a:spcPct val="20000"/>
              </a:spcBef>
            </a:pPr>
            <a:endParaRPr lang="es-ES_tradnl" sz="200" b="1" dirty="0">
              <a:solidFill>
                <a:srgbClr val="262699"/>
              </a:solidFill>
              <a:latin typeface="Arial" charset="0"/>
            </a:endParaRPr>
          </a:p>
          <a:p>
            <a:pPr marL="342900" indent="-342900" algn="ctr">
              <a:spcBef>
                <a:spcPct val="20000"/>
              </a:spcBef>
            </a:pPr>
            <a:r>
              <a:rPr lang="es-ES_tradnl" sz="2800" dirty="0">
                <a:solidFill>
                  <a:srgbClr val="262699"/>
                </a:solidFill>
                <a:latin typeface="Arial" charset="0"/>
              </a:rPr>
              <a:t>Ciudad Universitaria Cantoblanco</a:t>
            </a:r>
          </a:p>
          <a:p>
            <a:pPr marL="342900" indent="-342900" algn="ctr">
              <a:spcBef>
                <a:spcPct val="20000"/>
              </a:spcBef>
            </a:pPr>
            <a:r>
              <a:rPr lang="es-ES_tradnl" sz="3200" dirty="0" err="1">
                <a:solidFill>
                  <a:schemeClr val="accent1"/>
                </a:solidFill>
                <a:latin typeface="Arial" charset="0"/>
              </a:rPr>
              <a:t>www.ciade.org</a:t>
            </a:r>
            <a:r>
              <a:rPr lang="es-ES_tradnl" sz="3200" dirty="0">
                <a:solidFill>
                  <a:schemeClr val="accent2"/>
                </a:solidFill>
                <a:latin typeface="Arial" charset="0"/>
              </a:rPr>
              <a:t> / </a:t>
            </a:r>
            <a:r>
              <a:rPr lang="es-ES_tradnl" sz="3200" dirty="0">
                <a:solidFill>
                  <a:schemeClr val="accent2"/>
                </a:solidFill>
                <a:latin typeface="Arial" charset="0"/>
                <a:hlinkClick r:id="rId2"/>
              </a:rPr>
              <a:t>ciade@uam.es</a:t>
            </a:r>
            <a:endParaRPr lang="es-ES_tradnl" sz="3200" dirty="0">
              <a:solidFill>
                <a:schemeClr val="accent2"/>
              </a:solidFill>
              <a:latin typeface="Arial" charset="0"/>
            </a:endParaRPr>
          </a:p>
          <a:p>
            <a:pPr marL="342900" indent="-342900" algn="ctr">
              <a:spcBef>
                <a:spcPct val="20000"/>
              </a:spcBef>
            </a:pPr>
            <a:r>
              <a:rPr lang="es-ES_tradnl" sz="3200" dirty="0">
                <a:solidFill>
                  <a:srgbClr val="262699"/>
                </a:solidFill>
                <a:latin typeface="Arial" charset="0"/>
              </a:rPr>
              <a:t>91 497 34 51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plantilla nueva">
  <a:themeElements>
    <a:clrScheme name="plantilla nueva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lantilla nueva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plantilla nueva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lantilla nueva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lantilla nueva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lantilla nueva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lantilla nuev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lantilla nuev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lantilla nuev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C:\Documents and Settings\Andrea\Mis documentos\Plantillas\plantilla nueva.pot</Template>
  <TotalTime>8157</TotalTime>
  <Words>902</Words>
  <Application>Microsoft Macintosh PowerPoint</Application>
  <PresentationFormat>Presentación en pantalla (4:3)</PresentationFormat>
  <Paragraphs>196</Paragraphs>
  <Slides>22</Slides>
  <Notes>4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22</vt:i4>
      </vt:variant>
    </vt:vector>
  </HeadingPairs>
  <TitlesOfParts>
    <vt:vector size="24" baseType="lpstr">
      <vt:lpstr>plantilla nueva</vt:lpstr>
      <vt:lpstr>Fotografía de Photo Editor</vt:lpstr>
      <vt:lpstr>Presentación de PowerPoint</vt:lpstr>
      <vt:lpstr>EVOLUCIÓN DEL PAPEL DE LA UNIVERSIDAD EN LA SOCIEDAD</vt:lpstr>
      <vt:lpstr>POR QUÉ DEBE UNA UNIVERSIDAD SER EMPRENDEDORA</vt:lpstr>
      <vt:lpstr>EL MODELO COLABORATIVO DE RELACION CON EL ENTORNO</vt:lpstr>
      <vt:lpstr>ARQUETIPOS DEL EMPRENDIMIENTO UNIVERSITARIO </vt:lpstr>
      <vt:lpstr>Presentación de PowerPoint</vt:lpstr>
      <vt:lpstr>EL EMPRENDEDOR SOCIAL ¿Quién es?</vt:lpstr>
      <vt:lpstr>LOS RIESGOS DEL EMPRENDEDOR SOCIAL</vt:lpstr>
      <vt:lpstr>EL CUASI – MERCADO DEL TERCER SECTOR</vt:lpstr>
      <vt:lpstr>Presentación de PowerPoint</vt:lpstr>
      <vt:lpstr>CARACTERÍSTICAS DE LA INNOVACIÓN SOCIAL</vt:lpstr>
      <vt:lpstr>EL CASO DE LA UNIVERSIDAD AUTONOMA DE MADRID</vt:lpstr>
      <vt:lpstr>CENTRO DE INICIATIVAS EMPRENDEDORAS DE LA UAM, CIADE</vt:lpstr>
      <vt:lpstr>ÁMBITOS DE ACTUACIÓN</vt:lpstr>
      <vt:lpstr>TIPOLOGIA DE LOS PROYECTOS A IMPULSAR DESDE LA UNIVERSIDAD</vt:lpstr>
      <vt:lpstr>MODELO UAM DE EMPRENDIMIENTO SOCIAL</vt:lpstr>
      <vt:lpstr>Presentación de PowerPoint</vt:lpstr>
      <vt:lpstr>Presentación de PowerPoint</vt:lpstr>
      <vt:lpstr>Presentación de PowerPoint</vt:lpstr>
      <vt:lpstr>La EES está abierta a...</vt:lpstr>
      <vt:lpstr>Manual de Emprendedores Sociales</vt:lpstr>
      <vt:lpstr>Presentación de PowerPoint</vt:lpstr>
    </vt:vector>
  </TitlesOfParts>
  <Company>PCM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Victor</dc:creator>
  <cp:lastModifiedBy>Isidro de Pablo</cp:lastModifiedBy>
  <cp:revision>117</cp:revision>
  <cp:lastPrinted>2014-05-07T14:35:13Z</cp:lastPrinted>
  <dcterms:created xsi:type="dcterms:W3CDTF">2009-11-23T16:34:27Z</dcterms:created>
  <dcterms:modified xsi:type="dcterms:W3CDTF">2014-05-08T07:59:47Z</dcterms:modified>
</cp:coreProperties>
</file>