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6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20" name="Marcador de pie de pá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Rectá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  <p:sp>
        <p:nvSpPr>
          <p:cNvPr id="6" name="Rectá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9" name="Proce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ular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i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á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Marcador de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9" name="Marcador de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  <p:sp>
        <p:nvSpPr>
          <p:cNvPr id="24" name="Marcador de fech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97D651E-6CAE-564C-8E01-68362F7718F2}" type="datetimeFigureOut">
              <a:rPr lang="es-ES" smtClean="0"/>
              <a:t>08/05/14</a:t>
            </a:fld>
            <a:endParaRPr lang="es-E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S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9F95A07-A702-DD48-8260-A5717DDDB45F}" type="slidenum">
              <a:rPr lang="es-ES" smtClean="0"/>
              <a:t>‹Nr.›</a:t>
            </a:fld>
            <a:endParaRPr lang="es-ES"/>
          </a:p>
        </p:txBody>
      </p:sp>
      <p:sp>
        <p:nvSpPr>
          <p:cNvPr id="15" name="Rectá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3388" y="1855871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III Jornadas sobre emprendimiento social y colectivo</a:t>
            </a:r>
            <a:endParaRPr lang="es-ES" dirty="0"/>
          </a:p>
        </p:txBody>
      </p:sp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368" y="5240016"/>
            <a:ext cx="1670058" cy="14850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1148165" y="3670356"/>
            <a:ext cx="7551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Mesa: Aproximación al emprendimiento social a través de la colaboración universidad Empresa</a:t>
            </a:r>
          </a:p>
          <a:p>
            <a:pPr algn="ctr"/>
            <a:endParaRPr lang="es-ES" sz="2400" dirty="0"/>
          </a:p>
          <a:p>
            <a:pPr algn="ctr"/>
            <a:r>
              <a:rPr lang="es-ES" sz="2400" dirty="0" smtClean="0"/>
              <a:t>Adoración Mozas Moral</a:t>
            </a:r>
            <a:endParaRPr lang="es-ES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060" y="185947"/>
            <a:ext cx="1855366" cy="185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38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s-ES_tradnl" b="1" dirty="0" smtClean="0"/>
              <a:t>Respuesta a dos preguntas</a:t>
            </a:r>
          </a:p>
          <a:p>
            <a:pPr marL="82296" indent="0">
              <a:buNone/>
            </a:pPr>
            <a:endParaRPr lang="es-ES_tradnl" b="1" dirty="0"/>
          </a:p>
          <a:p>
            <a:pPr marL="82296" indent="0">
              <a:buNone/>
            </a:pPr>
            <a:r>
              <a:rPr lang="es-ES_tradnl" b="1" dirty="0" smtClean="0"/>
              <a:t>¿</a:t>
            </a:r>
            <a:r>
              <a:rPr lang="es-ES_tradnl" b="1" dirty="0"/>
              <a:t>Qué hacemos en la Universidad de Jaén en materia de emprendedores</a:t>
            </a:r>
            <a:r>
              <a:rPr lang="es-ES_tradnl" b="1" dirty="0" smtClean="0"/>
              <a:t>?</a:t>
            </a:r>
            <a:endParaRPr lang="es-ES_tradnl" b="1" dirty="0"/>
          </a:p>
          <a:p>
            <a:pPr marL="82296" indent="0">
              <a:buNone/>
            </a:pPr>
            <a:endParaRPr lang="es-ES_tradnl" b="1" dirty="0" smtClean="0"/>
          </a:p>
          <a:p>
            <a:pPr marL="82296" indent="0">
              <a:buNone/>
            </a:pPr>
            <a:r>
              <a:rPr lang="es-ES_tradnl" dirty="0" smtClean="0"/>
              <a:t>¿</a:t>
            </a:r>
            <a:r>
              <a:rPr lang="es-ES_tradnl" b="1" dirty="0"/>
              <a:t>Q</a:t>
            </a:r>
            <a:r>
              <a:rPr lang="es-ES_tradnl" b="1" dirty="0" smtClean="0"/>
              <a:t>ué hacemos por desarrollar proyectos de empresa colectivos o sociales?</a:t>
            </a:r>
            <a:endParaRPr lang="es-ES_tradnl" b="1" dirty="0"/>
          </a:p>
        </p:txBody>
      </p:sp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0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s-ES_tradnl" b="1" dirty="0"/>
              <a:t>¿Qué hacemos en la Universidad de Jaén en materia de emprendedores?</a:t>
            </a:r>
          </a:p>
          <a:p>
            <a:pPr marL="82296" indent="0">
              <a:buNone/>
            </a:pPr>
            <a:r>
              <a:rPr lang="es-ES_tradnl" dirty="0"/>
              <a:t> </a:t>
            </a:r>
          </a:p>
          <a:p>
            <a:pPr marL="82296" indent="0">
              <a:buNone/>
            </a:pPr>
            <a:r>
              <a:rPr lang="es-ES_tradnl" dirty="0"/>
              <a:t>Tres ámbitos distintos de actuación</a:t>
            </a:r>
          </a:p>
          <a:p>
            <a:pPr marL="82296" indent="0">
              <a:buNone/>
            </a:pPr>
            <a:r>
              <a:rPr lang="es-ES_tradnl" dirty="0"/>
              <a:t> </a:t>
            </a:r>
          </a:p>
          <a:p>
            <a:pPr marL="82296" lvl="0" indent="0">
              <a:buNone/>
            </a:pPr>
            <a:r>
              <a:rPr lang="es-ES_tradnl" dirty="0" smtClean="0"/>
              <a:t>Alumnado</a:t>
            </a:r>
            <a:endParaRPr lang="es-ES_tradnl" dirty="0"/>
          </a:p>
          <a:p>
            <a:pPr marL="82296" lvl="0" indent="0">
              <a:buNone/>
            </a:pPr>
            <a:r>
              <a:rPr lang="es-ES_tradnl" dirty="0"/>
              <a:t>Profesorado</a:t>
            </a:r>
          </a:p>
          <a:p>
            <a:pPr marL="82296" lvl="0" indent="0">
              <a:buNone/>
            </a:pPr>
            <a:r>
              <a:rPr lang="es-ES_tradnl" dirty="0"/>
              <a:t>Antiguos/as Alumnos/as</a:t>
            </a:r>
          </a:p>
          <a:p>
            <a:endParaRPr lang="es-ES" dirty="0"/>
          </a:p>
        </p:txBody>
      </p:sp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39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991597" y="1447800"/>
            <a:ext cx="7942091" cy="4800600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es-ES_tradnl" b="1" u="sng" dirty="0"/>
              <a:t>Actividades </a:t>
            </a:r>
            <a:r>
              <a:rPr lang="es-ES_tradnl" b="1" u="sng" dirty="0" smtClean="0"/>
              <a:t>de:</a:t>
            </a:r>
          </a:p>
          <a:p>
            <a:pPr marL="82296" indent="0">
              <a:buNone/>
            </a:pPr>
            <a:endParaRPr lang="es-ES_tradnl" b="1" u="sng" dirty="0" smtClean="0"/>
          </a:p>
          <a:p>
            <a:r>
              <a:rPr lang="es-ES_tradnl" b="1" dirty="0"/>
              <a:t>I</a:t>
            </a:r>
            <a:r>
              <a:rPr lang="es-ES_tradnl" b="1" dirty="0" smtClean="0"/>
              <a:t>nformación</a:t>
            </a:r>
            <a:r>
              <a:rPr lang="es-ES_tradnl" b="1" dirty="0"/>
              <a:t>, </a:t>
            </a:r>
            <a:endParaRPr lang="es-ES_tradnl" b="1" dirty="0" smtClean="0"/>
          </a:p>
          <a:p>
            <a:r>
              <a:rPr lang="es-ES_tradnl" b="1" dirty="0" smtClean="0"/>
              <a:t>Formación, </a:t>
            </a:r>
          </a:p>
          <a:p>
            <a:r>
              <a:rPr lang="es-ES_tradnl" b="1" dirty="0" smtClean="0"/>
              <a:t>Motivación y</a:t>
            </a:r>
          </a:p>
          <a:p>
            <a:r>
              <a:rPr lang="es-ES_tradnl" b="1" dirty="0" smtClean="0"/>
              <a:t> Asesoramiento y </a:t>
            </a:r>
            <a:r>
              <a:rPr lang="es-ES_tradnl" b="1" dirty="0"/>
              <a:t>acompañamiento en el proceso de creación de la empresa</a:t>
            </a:r>
            <a:endParaRPr lang="es-ES_tradnl" dirty="0"/>
          </a:p>
          <a:p>
            <a:pPr marL="82296" indent="0">
              <a:buNone/>
            </a:pPr>
            <a:r>
              <a:rPr lang="es-ES_tradnl" b="1" dirty="0"/>
              <a:t> </a:t>
            </a:r>
            <a:endParaRPr lang="es-ES_tradnl" dirty="0"/>
          </a:p>
          <a:p>
            <a:pPr marL="82296" indent="0">
              <a:buNone/>
            </a:pPr>
            <a:r>
              <a:rPr lang="es-ES_tradnl" b="1" dirty="0"/>
              <a:t>y desde septiembre </a:t>
            </a:r>
            <a:endParaRPr lang="es-ES_tradnl" dirty="0"/>
          </a:p>
          <a:p>
            <a:pPr marL="82296" indent="0">
              <a:buNone/>
            </a:pPr>
            <a:r>
              <a:rPr lang="es-ES_tradnl" b="1" dirty="0"/>
              <a:t> </a:t>
            </a:r>
            <a:endParaRPr lang="es-ES_tradnl" dirty="0"/>
          </a:p>
          <a:p>
            <a:pPr lvl="0"/>
            <a:r>
              <a:rPr lang="es-ES_tradnl" b="1" dirty="0" smtClean="0"/>
              <a:t>Alojamiento y pre-alojamiento empresarial en el vivero de empresas propio (antigua escuela de magisterio).</a:t>
            </a:r>
            <a:endParaRPr lang="es-ES_tradnl" dirty="0" smtClean="0"/>
          </a:p>
          <a:p>
            <a:pPr lvl="0"/>
            <a:r>
              <a:rPr lang="es-ES_tradnl" b="1" dirty="0" smtClean="0"/>
              <a:t>Ayudas económicas </a:t>
            </a:r>
            <a:r>
              <a:rPr lang="es-ES_tradnl" b="1" dirty="0"/>
              <a:t>para la puesta en marcha de la </a:t>
            </a:r>
            <a:r>
              <a:rPr lang="es-ES_tradnl" b="1" dirty="0" smtClean="0"/>
              <a:t>empresa</a:t>
            </a:r>
          </a:p>
          <a:p>
            <a:pPr marL="82296" lvl="0" indent="0">
              <a:buNone/>
            </a:pPr>
            <a:endParaRPr lang="es-ES_tradnl" b="1" dirty="0" smtClean="0"/>
          </a:p>
          <a:p>
            <a:pPr lvl="1"/>
            <a:r>
              <a:rPr lang="es-ES_tradnl" sz="3300" b="1" dirty="0" smtClean="0"/>
              <a:t>convenio con diputación por valor de 150.000 euros.</a:t>
            </a:r>
          </a:p>
          <a:p>
            <a:pPr lvl="1"/>
            <a:r>
              <a:rPr lang="es-ES_tradnl" sz="3300" b="1" dirty="0" smtClean="0"/>
              <a:t>Fondos propios 100.000 euros.</a:t>
            </a:r>
            <a:endParaRPr lang="es-ES_tradnl" sz="33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847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s-ES_tradnl" b="1" dirty="0"/>
              <a:t>Actividades de Formación:</a:t>
            </a:r>
            <a:r>
              <a:rPr lang="es-ES_tradnl" dirty="0"/>
              <a:t> </a:t>
            </a:r>
            <a:endParaRPr lang="es-ES_tradnl" dirty="0" smtClean="0"/>
          </a:p>
          <a:p>
            <a:r>
              <a:rPr lang="es-ES_tradnl" dirty="0" smtClean="0"/>
              <a:t>Se </a:t>
            </a:r>
            <a:r>
              <a:rPr lang="es-ES_tradnl" dirty="0"/>
              <a:t>desarrollan muchos cursos de formación, talleres, jornadas de emprendedores, conferencias, visitas, etc. </a:t>
            </a:r>
          </a:p>
          <a:p>
            <a:pPr marL="82296" indent="0">
              <a:buNone/>
            </a:pPr>
            <a:r>
              <a:rPr lang="es-ES_tradnl" dirty="0"/>
              <a:t> </a:t>
            </a:r>
          </a:p>
          <a:p>
            <a:r>
              <a:rPr lang="es-ES_tradnl" dirty="0"/>
              <a:t>Además, desde el Vicerrectorado se potencia concretamente dos actividades anuales:</a:t>
            </a:r>
          </a:p>
          <a:p>
            <a:pPr marL="82296" indent="0">
              <a:buNone/>
            </a:pPr>
            <a:r>
              <a:rPr lang="es-ES_tradnl" dirty="0"/>
              <a:t> </a:t>
            </a:r>
          </a:p>
          <a:p>
            <a:pPr lvl="1"/>
            <a:r>
              <a:rPr lang="es-ES_tradnl" sz="3500" dirty="0"/>
              <a:t>La </a:t>
            </a:r>
            <a:r>
              <a:rPr lang="es-ES_tradnl" sz="3500" u="sng" dirty="0"/>
              <a:t>feria del </a:t>
            </a:r>
            <a:r>
              <a:rPr lang="es-ES_tradnl" sz="3500" u="sng" dirty="0" smtClean="0"/>
              <a:t>emprendimiento</a:t>
            </a:r>
            <a:endParaRPr lang="es-ES_tradnl" sz="3500" dirty="0"/>
          </a:p>
          <a:p>
            <a:pPr lvl="1"/>
            <a:r>
              <a:rPr lang="es-ES_tradnl" sz="3500" dirty="0"/>
              <a:t>El </a:t>
            </a:r>
            <a:r>
              <a:rPr lang="es-ES_tradnl" sz="3500" u="sng" dirty="0"/>
              <a:t>día del </a:t>
            </a:r>
            <a:r>
              <a:rPr lang="es-ES_tradnl" sz="3500" u="sng" dirty="0" smtClean="0"/>
              <a:t>emprendedor</a:t>
            </a:r>
            <a:endParaRPr lang="es-ES" sz="3500" dirty="0"/>
          </a:p>
        </p:txBody>
      </p:sp>
    </p:spTree>
    <p:extLst>
      <p:ext uri="{BB962C8B-B14F-4D97-AF65-F5344CB8AC3E}">
        <p14:creationId xmlns:p14="http://schemas.microsoft.com/office/powerpoint/2010/main" val="67563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18094" y="1447800"/>
            <a:ext cx="7498080" cy="48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s-ES_tradnl" b="1" dirty="0"/>
              <a:t>Actividades de motivación:</a:t>
            </a:r>
            <a:r>
              <a:rPr lang="es-ES_tradnl" dirty="0"/>
              <a:t> </a:t>
            </a:r>
          </a:p>
          <a:p>
            <a:r>
              <a:rPr lang="es-ES_tradnl" dirty="0" smtClean="0"/>
              <a:t>premio </a:t>
            </a:r>
            <a:r>
              <a:rPr lang="es-ES_tradnl" dirty="0"/>
              <a:t>de emprendimiento de la </a:t>
            </a:r>
            <a:r>
              <a:rPr lang="es-ES_tradnl" dirty="0" smtClean="0"/>
              <a:t>Universidad </a:t>
            </a:r>
            <a:r>
              <a:rPr lang="es-ES_tradnl" dirty="0"/>
              <a:t>de Jaén en sus tres categorías.</a:t>
            </a:r>
          </a:p>
          <a:p>
            <a:pPr marL="82296" indent="0">
              <a:buNone/>
            </a:pPr>
            <a:r>
              <a:rPr lang="es-ES_tradnl" dirty="0"/>
              <a:t> </a:t>
            </a:r>
          </a:p>
          <a:p>
            <a:pPr lvl="0"/>
            <a:r>
              <a:rPr lang="es-ES_tradnl" dirty="0"/>
              <a:t>Banco de ideas FACSOC-Emprende</a:t>
            </a:r>
          </a:p>
          <a:p>
            <a:pPr lvl="0"/>
            <a:r>
              <a:rPr lang="es-ES_tradnl" dirty="0"/>
              <a:t>Realidad empresarial</a:t>
            </a:r>
          </a:p>
          <a:p>
            <a:pPr lvl="0"/>
            <a:r>
              <a:rPr lang="es-ES_tradnl" dirty="0"/>
              <a:t>Ideas de negocio de empresas basadas en el conocimiento</a:t>
            </a:r>
          </a:p>
          <a:p>
            <a:endParaRPr lang="es-ES" dirty="0"/>
          </a:p>
        </p:txBody>
      </p:sp>
      <p:sp>
        <p:nvSpPr>
          <p:cNvPr id="2" name="Explosión 2 1"/>
          <p:cNvSpPr/>
          <p:nvPr/>
        </p:nvSpPr>
        <p:spPr>
          <a:xfrm>
            <a:off x="6558457" y="2156986"/>
            <a:ext cx="3148754" cy="2783209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7306502" y="3305060"/>
            <a:ext cx="1627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+ 150 proyectos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6583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s-ES_tradnl" b="1" dirty="0"/>
              <a:t>Asesoramiento y acompañamiento en el proceso de creación de la empresa</a:t>
            </a:r>
            <a:r>
              <a:rPr lang="es-ES_tradnl" dirty="0" smtClean="0"/>
              <a:t>:</a:t>
            </a:r>
          </a:p>
          <a:p>
            <a:pPr marL="82296" indent="0">
              <a:buNone/>
            </a:pPr>
            <a:endParaRPr lang="es-ES_tradnl" b="1" dirty="0">
              <a:solidFill>
                <a:srgbClr val="0000FF"/>
              </a:solidFill>
            </a:endParaRPr>
          </a:p>
          <a:p>
            <a:pPr marL="82296" indent="0" algn="ctr">
              <a:buNone/>
            </a:pPr>
            <a:r>
              <a:rPr lang="es-ES_tradnl" b="1" dirty="0" smtClean="0">
                <a:solidFill>
                  <a:srgbClr val="0000FF"/>
                </a:solidFill>
              </a:rPr>
              <a:t>¡¡¡¡NO TENEMOS SERVICIO PROPIO, NI TÉCNICOS¡¡¡¡</a:t>
            </a:r>
          </a:p>
          <a:p>
            <a:pPr marL="82296" indent="0" algn="ctr">
              <a:buNone/>
            </a:pPr>
            <a:endParaRPr lang="es-ES_tradnl" dirty="0" smtClean="0"/>
          </a:p>
          <a:p>
            <a:pPr marL="82296" indent="0" algn="ctr">
              <a:buNone/>
            </a:pPr>
            <a:r>
              <a:rPr lang="es-ES_tradnl" b="1" dirty="0" smtClean="0">
                <a:solidFill>
                  <a:srgbClr val="FF0000"/>
                </a:solidFill>
              </a:rPr>
              <a:t>CONVENIADO CON  LA FUNDACIÓN ANDALUCÍA EMPRENDE  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62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4"/>
          <a:srcRect l="8774" r="8774"/>
          <a:stretch>
            <a:fillRect/>
          </a:stretch>
        </p:blipFill>
        <p:spPr>
          <a:xfrm>
            <a:off x="278343" y="1447800"/>
            <a:ext cx="8655345" cy="4800600"/>
          </a:xfrm>
        </p:spPr>
      </p:pic>
    </p:spTree>
    <p:extLst>
      <p:ext uri="{BB962C8B-B14F-4D97-AF65-F5344CB8AC3E}">
        <p14:creationId xmlns:p14="http://schemas.microsoft.com/office/powerpoint/2010/main" val="4224201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1182" y="1447800"/>
            <a:ext cx="7872506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s-ES_tradnl" b="1" u="sng" dirty="0"/>
              <a:t>Itinerario de Autoempleo</a:t>
            </a:r>
            <a:r>
              <a:rPr lang="es-ES_tradnl" dirty="0"/>
              <a:t> </a:t>
            </a:r>
            <a:endParaRPr lang="es-ES_tradnl" dirty="0" smtClean="0"/>
          </a:p>
          <a:p>
            <a:pPr marL="82296" indent="0">
              <a:buNone/>
            </a:pPr>
            <a:endParaRPr lang="es-ES_tradnl" dirty="0"/>
          </a:p>
          <a:p>
            <a:r>
              <a:rPr lang="es-ES_tradnl" sz="2800" dirty="0"/>
              <a:t>Se trata de un curso muy </a:t>
            </a:r>
            <a:r>
              <a:rPr lang="es-ES_tradnl" sz="2800" dirty="0" smtClean="0"/>
              <a:t>práctico (40 horas) </a:t>
            </a:r>
            <a:endParaRPr lang="es-ES_tradnl" sz="2800" dirty="0"/>
          </a:p>
          <a:p>
            <a:r>
              <a:rPr lang="es-ES_tradnl" sz="2800" dirty="0"/>
              <a:t>I</a:t>
            </a:r>
            <a:r>
              <a:rPr lang="es-ES_tradnl" sz="2800" dirty="0" smtClean="0"/>
              <a:t>ncluye </a:t>
            </a:r>
            <a:r>
              <a:rPr lang="es-ES_tradnl" sz="2800" dirty="0"/>
              <a:t>visitas a incubadoras de empresas, parques tecnológicos, </a:t>
            </a:r>
            <a:r>
              <a:rPr lang="es-ES_tradnl" sz="2800" dirty="0" smtClean="0"/>
              <a:t>entrevistas </a:t>
            </a:r>
            <a:r>
              <a:rPr lang="es-ES_tradnl" sz="2800" dirty="0"/>
              <a:t>con emprendedores </a:t>
            </a:r>
            <a:r>
              <a:rPr lang="es-ES_tradnl" sz="2800" dirty="0" smtClean="0"/>
              <a:t>y</a:t>
            </a:r>
          </a:p>
          <a:p>
            <a:r>
              <a:rPr lang="es-ES_tradnl" sz="2800" dirty="0" smtClean="0"/>
              <a:t>90 </a:t>
            </a:r>
            <a:r>
              <a:rPr lang="es-ES_tradnl" sz="2800" dirty="0"/>
              <a:t>horas de </a:t>
            </a:r>
            <a:r>
              <a:rPr lang="es-ES_tradnl" sz="2800" dirty="0" err="1"/>
              <a:t>tutorización</a:t>
            </a:r>
            <a:r>
              <a:rPr lang="es-ES_tradnl" sz="2800" dirty="0"/>
              <a:t> individualizada para que cada alumno desarrolle su proyecto de empresa. </a:t>
            </a:r>
            <a:endParaRPr lang="es-ES" sz="2800" dirty="0"/>
          </a:p>
        </p:txBody>
      </p:sp>
      <p:sp>
        <p:nvSpPr>
          <p:cNvPr id="2" name="Cinta curvada hacia abajo 1"/>
          <p:cNvSpPr/>
          <p:nvPr/>
        </p:nvSpPr>
        <p:spPr>
          <a:xfrm>
            <a:off x="1061182" y="5148936"/>
            <a:ext cx="7671827" cy="1582950"/>
          </a:xfrm>
          <a:prstGeom prst="ellipseRibb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3131358" y="5786735"/>
            <a:ext cx="3618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SE PUEDE CONVALIDAR POR UNA ASIGNATURA OPTATIVA 6 CRÉDITOS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9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36" y="1744361"/>
            <a:ext cx="8620552" cy="433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05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s-ES_tradnl" b="1" u="sng" dirty="0"/>
              <a:t>2. </a:t>
            </a:r>
            <a:r>
              <a:rPr lang="es-ES_tradnl" b="1" u="sng" dirty="0" smtClean="0"/>
              <a:t>PROFESORADO</a:t>
            </a:r>
          </a:p>
          <a:p>
            <a:pPr marL="82296" indent="0">
              <a:buNone/>
            </a:pPr>
            <a:endParaRPr lang="es-ES_tradnl" dirty="0"/>
          </a:p>
          <a:p>
            <a:pPr marL="82296" indent="0" algn="ctr">
              <a:buNone/>
            </a:pPr>
            <a:r>
              <a:rPr lang="es-ES" dirty="0" smtClean="0">
                <a:solidFill>
                  <a:srgbClr val="0000FF"/>
                </a:solidFill>
              </a:rPr>
              <a:t>EL PROFESORADO DEBE SER CÓMPLICE DEL EMPRENDIMIENTO</a:t>
            </a:r>
          </a:p>
          <a:p>
            <a:pPr marL="82296" indent="0" algn="ctr">
              <a:buNone/>
            </a:pPr>
            <a:endParaRPr lang="es-ES" dirty="0"/>
          </a:p>
          <a:p>
            <a:pPr marL="82296" indent="0" algn="ctr">
              <a:buNone/>
            </a:pPr>
            <a:endParaRPr lang="es-ES" b="1" dirty="0" smtClean="0">
              <a:solidFill>
                <a:srgbClr val="FF0000"/>
              </a:solidFill>
            </a:endParaRPr>
          </a:p>
          <a:p>
            <a:pPr marL="82296" indent="0" algn="ctr">
              <a:buNone/>
            </a:pPr>
            <a:r>
              <a:rPr lang="es-ES" b="1" dirty="0" smtClean="0">
                <a:solidFill>
                  <a:srgbClr val="FF0000"/>
                </a:solidFill>
              </a:rPr>
              <a:t>¿¿¿¿¿¿CÓMO CONSEGUIRLO?????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24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s-ES_tradnl" b="1" u="sng" dirty="0"/>
              <a:t>2. </a:t>
            </a:r>
            <a:r>
              <a:rPr lang="es-ES_tradnl" b="1" u="sng" dirty="0" smtClean="0"/>
              <a:t>PROFESORADO</a:t>
            </a:r>
          </a:p>
          <a:p>
            <a:pPr marL="82296" indent="0">
              <a:buNone/>
            </a:pPr>
            <a:endParaRPr lang="es-ES_tradnl" dirty="0"/>
          </a:p>
          <a:p>
            <a:pPr>
              <a:buFont typeface="Wingdings" charset="2"/>
              <a:buChar char="Ø"/>
            </a:pPr>
            <a:r>
              <a:rPr lang="es-ES_tradnl" sz="2400" b="1" dirty="0"/>
              <a:t>C</a:t>
            </a:r>
            <a:r>
              <a:rPr lang="es-ES_tradnl" sz="2400" b="1" dirty="0" smtClean="0"/>
              <a:t>urso </a:t>
            </a:r>
            <a:r>
              <a:rPr lang="es-ES_tradnl" sz="2400" b="1" dirty="0"/>
              <a:t>de formación del </a:t>
            </a:r>
            <a:r>
              <a:rPr lang="es-ES_tradnl" sz="2400" b="1" dirty="0" smtClean="0"/>
              <a:t>profesorado. DENTRO DEL PLAN DE FORMACIÓN DEL PDI DE LA UNIVERSIDAD. “MOTIVACIÓN HACIA EL EMPRENDIMIENTO”</a:t>
            </a:r>
          </a:p>
          <a:p>
            <a:pPr>
              <a:buFont typeface="Wingdings" charset="2"/>
              <a:buChar char="Ø"/>
            </a:pPr>
            <a:endParaRPr lang="es-ES_tradnl" sz="2400" b="1" dirty="0"/>
          </a:p>
          <a:p>
            <a:pPr>
              <a:buFont typeface="Wingdings" charset="2"/>
              <a:buChar char="Ø"/>
            </a:pPr>
            <a:endParaRPr lang="es-ES_tradnl" sz="2400" b="1" dirty="0" smtClean="0"/>
          </a:p>
          <a:p>
            <a:pPr>
              <a:buFont typeface="Wingdings" charset="2"/>
              <a:buChar char="Ø"/>
            </a:pPr>
            <a:r>
              <a:rPr lang="es-ES_tradnl" sz="2400" b="1" dirty="0" smtClean="0"/>
              <a:t>PROYECTOS DE FOMENTO DE LA CULTURA EMPRENDEDORA</a:t>
            </a:r>
            <a:r>
              <a:rPr lang="es-ES_tradnl" sz="2400" dirty="0" smtClean="0"/>
              <a:t> </a:t>
            </a:r>
            <a:r>
              <a:rPr lang="es-ES_tradnl" sz="2400" b="1" dirty="0" smtClean="0">
                <a:solidFill>
                  <a:srgbClr val="FF0000"/>
                </a:solidFill>
              </a:rPr>
              <a:t>(NOVEDAD ESTE AÑO)</a:t>
            </a:r>
          </a:p>
          <a:p>
            <a:pPr>
              <a:buFont typeface="Wingdings" charset="2"/>
              <a:buChar char="Ø"/>
            </a:pPr>
            <a:endParaRPr lang="es-ES_tradnl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003429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5975" y="1447800"/>
            <a:ext cx="7837713" cy="4800600"/>
          </a:xfrm>
        </p:spPr>
        <p:txBody>
          <a:bodyPr/>
          <a:lstStyle/>
          <a:p>
            <a:pPr marL="82296" indent="0">
              <a:buNone/>
            </a:pPr>
            <a:r>
              <a:rPr lang="es-ES_tradnl" b="1" u="sng" dirty="0"/>
              <a:t>2. </a:t>
            </a:r>
            <a:r>
              <a:rPr lang="es-ES_tradnl" b="1" u="sng" dirty="0" smtClean="0"/>
              <a:t>PROFESORADO</a:t>
            </a:r>
            <a:endParaRPr lang="es-ES_tradnl" sz="2400" b="1" dirty="0" smtClean="0"/>
          </a:p>
          <a:p>
            <a:pPr marL="82296" indent="0">
              <a:buNone/>
            </a:pPr>
            <a:r>
              <a:rPr lang="es-ES_tradnl" sz="2400" b="1" dirty="0" smtClean="0"/>
              <a:t>PROYECTOS DE FOMENTO DE LA CULTURA EMPRENDEDORA</a:t>
            </a:r>
            <a:r>
              <a:rPr lang="es-ES_tradnl" sz="2400" dirty="0" smtClean="0"/>
              <a:t> </a:t>
            </a:r>
            <a:r>
              <a:rPr lang="es-ES_tradnl" sz="2400" b="1" dirty="0" smtClean="0">
                <a:solidFill>
                  <a:srgbClr val="FF0000"/>
                </a:solidFill>
              </a:rPr>
              <a:t>(NOVEDAD ESTE AÑO)</a:t>
            </a:r>
          </a:p>
          <a:p>
            <a:pPr>
              <a:buFont typeface="Wingdings" charset="2"/>
              <a:buChar char="Ø"/>
            </a:pPr>
            <a:r>
              <a:rPr lang="es-ES_tradnl" sz="2400" b="1" dirty="0" smtClean="0"/>
              <a:t>CONVOCATORIA DE PROYECTOS</a:t>
            </a:r>
          </a:p>
          <a:p>
            <a:pPr>
              <a:buFont typeface="Wingdings" charset="2"/>
              <a:buChar char="Ø"/>
            </a:pPr>
            <a:r>
              <a:rPr lang="es-ES_tradnl" sz="2400" b="1" dirty="0" smtClean="0"/>
              <a:t>PRESUPUESTO 30.000 EUROS</a:t>
            </a:r>
          </a:p>
          <a:p>
            <a:pPr>
              <a:buFont typeface="Wingdings" charset="2"/>
              <a:buChar char="Ø"/>
            </a:pPr>
            <a:r>
              <a:rPr lang="es-ES_tradnl" sz="2400" b="1" dirty="0" smtClean="0"/>
              <a:t>MÁXIMA CANTIDAD POR PROYECTO 1.500 EUROS</a:t>
            </a:r>
          </a:p>
          <a:p>
            <a:pPr>
              <a:buFont typeface="Wingdings" charset="2"/>
              <a:buChar char="Ø"/>
            </a:pPr>
            <a:r>
              <a:rPr lang="es-ES_tradnl" sz="2400" b="1" dirty="0" smtClean="0"/>
              <a:t>MEMORIA</a:t>
            </a:r>
          </a:p>
          <a:p>
            <a:pPr>
              <a:buFont typeface="Wingdings" charset="2"/>
              <a:buChar char="Ø"/>
            </a:pPr>
            <a:r>
              <a:rPr lang="es-ES_tradnl" sz="2400" b="1" dirty="0" smtClean="0"/>
              <a:t>SON MUY PARECIDOS A LOS PROYECTOS DE INNOVACIÓN DOCENTE </a:t>
            </a:r>
          </a:p>
        </p:txBody>
      </p:sp>
    </p:spTree>
    <p:extLst>
      <p:ext uri="{BB962C8B-B14F-4D97-AF65-F5344CB8AC3E}">
        <p14:creationId xmlns:p14="http://schemas.microsoft.com/office/powerpoint/2010/main" val="1327508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5975" y="1447800"/>
            <a:ext cx="7837713" cy="4800600"/>
          </a:xfrm>
        </p:spPr>
        <p:txBody>
          <a:bodyPr/>
          <a:lstStyle/>
          <a:p>
            <a:pPr marL="82296" indent="0">
              <a:buNone/>
            </a:pPr>
            <a:r>
              <a:rPr lang="es-ES_tradnl" sz="2400" b="1" dirty="0" smtClean="0"/>
              <a:t>PROYECTOS DE FOMENTO DE LA CULTURA EMPRENDEDORA (DATOS PROVISIONALES)</a:t>
            </a:r>
          </a:p>
          <a:p>
            <a:pPr marL="82296" indent="0">
              <a:buNone/>
            </a:pPr>
            <a:endParaRPr lang="es-ES_tradnl" sz="2400" b="1" dirty="0">
              <a:solidFill>
                <a:srgbClr val="FF0000"/>
              </a:solidFill>
            </a:endParaRPr>
          </a:p>
          <a:p>
            <a:r>
              <a:rPr lang="es-ES_tradnl" sz="2400" dirty="0" smtClean="0"/>
              <a:t>Han intervenido 55 profesores</a:t>
            </a:r>
          </a:p>
          <a:p>
            <a:r>
              <a:rPr lang="es-ES_tradnl" sz="2400" dirty="0"/>
              <a:t>N</a:t>
            </a:r>
            <a:r>
              <a:rPr lang="es-ES_tradnl" sz="2400" dirty="0" smtClean="0"/>
              <a:t>º </a:t>
            </a:r>
            <a:r>
              <a:rPr lang="es-ES_tradnl" sz="2400" dirty="0"/>
              <a:t>aproximado de estudiantes beneficiarios de esta iniciativa es de 3.255. </a:t>
            </a:r>
            <a:endParaRPr lang="es-ES_tradnl" sz="2400" dirty="0" smtClean="0"/>
          </a:p>
          <a:p>
            <a:r>
              <a:rPr lang="es-ES_tradnl" sz="2400" dirty="0"/>
              <a:t>S</a:t>
            </a:r>
            <a:r>
              <a:rPr lang="es-ES_tradnl" sz="2400" dirty="0" smtClean="0"/>
              <a:t>e </a:t>
            </a:r>
            <a:r>
              <a:rPr lang="es-ES_tradnl" sz="2400" dirty="0"/>
              <a:t>han desarrollado para estudiantes </a:t>
            </a:r>
            <a:r>
              <a:rPr lang="es-ES_tradnl" sz="2400" dirty="0" smtClean="0"/>
              <a:t>de: </a:t>
            </a:r>
            <a:r>
              <a:rPr lang="es-ES_tradnl" sz="2400" dirty="0"/>
              <a:t>1</a:t>
            </a:r>
            <a:r>
              <a:rPr lang="es-ES_tradnl" sz="2400" dirty="0" smtClean="0"/>
              <a:t>8 </a:t>
            </a:r>
            <a:r>
              <a:rPr lang="es-ES_tradnl" sz="2400" dirty="0"/>
              <a:t>titulaciones diferentes, 4 másteres, 2 títulos de experto y alumnos del Colegio Mayor Domingo </a:t>
            </a:r>
            <a:r>
              <a:rPr lang="es-ES_tradnl" sz="2400" dirty="0" err="1"/>
              <a:t>Savio</a:t>
            </a:r>
            <a:r>
              <a:rPr lang="es-ES_tradnl" sz="2400" dirty="0" smtClean="0"/>
              <a:t>.</a:t>
            </a:r>
          </a:p>
          <a:p>
            <a:r>
              <a:rPr lang="es-ES_tradnl" sz="2400" b="1" dirty="0" smtClean="0">
                <a:solidFill>
                  <a:srgbClr val="FF0000"/>
                </a:solidFill>
              </a:rPr>
              <a:t>Número de empresarios que visitan la universidad o son visitados aún indeterminado????</a:t>
            </a:r>
          </a:p>
        </p:txBody>
      </p:sp>
    </p:spTree>
    <p:extLst>
      <p:ext uri="{BB962C8B-B14F-4D97-AF65-F5344CB8AC3E}">
        <p14:creationId xmlns:p14="http://schemas.microsoft.com/office/powerpoint/2010/main" val="1592793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5975" y="1447800"/>
            <a:ext cx="7837713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s-ES_tradnl" sz="2400" b="1" dirty="0" smtClean="0"/>
              <a:t>PROYECTOS DE FOMENTO DE LA CULTURA EMPRENDEDORA (DATOS PROVISIONALES)</a:t>
            </a:r>
          </a:p>
          <a:p>
            <a:pPr marL="82296" indent="0">
              <a:buNone/>
            </a:pPr>
            <a:endParaRPr lang="es-ES_tradnl" sz="2400" b="1" dirty="0">
              <a:solidFill>
                <a:srgbClr val="FF0000"/>
              </a:solidFill>
            </a:endParaRPr>
          </a:p>
          <a:p>
            <a:r>
              <a:rPr lang="es-ES_tradnl" sz="2400" dirty="0"/>
              <a:t>Las actividades y la justificación concluyen en </a:t>
            </a:r>
            <a:r>
              <a:rPr lang="es-ES_tradnl" sz="2400" dirty="0" smtClean="0"/>
              <a:t>mayo</a:t>
            </a:r>
          </a:p>
          <a:p>
            <a:r>
              <a:rPr lang="es-ES_tradnl" sz="2400" dirty="0"/>
              <a:t>P</a:t>
            </a:r>
            <a:r>
              <a:rPr lang="es-ES_tradnl" sz="2400" dirty="0" smtClean="0"/>
              <a:t>róxima convocatoria </a:t>
            </a:r>
            <a:r>
              <a:rPr lang="es-ES_tradnl" sz="2400" dirty="0"/>
              <a:t>junio de </a:t>
            </a:r>
            <a:r>
              <a:rPr lang="es-ES_tradnl" sz="2400" dirty="0" smtClean="0"/>
              <a:t>2014.  </a:t>
            </a:r>
            <a:r>
              <a:rPr lang="es-ES_tradnl" sz="2400" dirty="0"/>
              <a:t>E</a:t>
            </a:r>
            <a:r>
              <a:rPr lang="es-ES_tradnl" sz="2400" dirty="0" smtClean="0"/>
              <a:t>stá </a:t>
            </a:r>
            <a:r>
              <a:rPr lang="es-ES_tradnl" sz="2400" dirty="0"/>
              <a:t>dotada con </a:t>
            </a:r>
            <a:r>
              <a:rPr lang="es-ES_tradnl" sz="2400" b="1" dirty="0">
                <a:solidFill>
                  <a:srgbClr val="0000FF"/>
                </a:solidFill>
              </a:rPr>
              <a:t>40.000 euros</a:t>
            </a:r>
            <a:r>
              <a:rPr lang="es-ES_tradnl" sz="2400" dirty="0"/>
              <a:t>.</a:t>
            </a:r>
          </a:p>
          <a:p>
            <a:pPr marL="82296" indent="0">
              <a:buNone/>
            </a:pPr>
            <a:r>
              <a:rPr lang="es-ES_tradnl" sz="2400" dirty="0"/>
              <a:t> </a:t>
            </a:r>
          </a:p>
          <a:p>
            <a:pPr lvl="0"/>
            <a:r>
              <a:rPr lang="es-ES_tradnl" sz="2400" b="1" dirty="0">
                <a:solidFill>
                  <a:srgbClr val="FF0000"/>
                </a:solidFill>
              </a:rPr>
              <a:t>Los profesores deben ser </a:t>
            </a:r>
            <a:r>
              <a:rPr lang="es-ES_tradnl" sz="2400" b="1" dirty="0" smtClean="0">
                <a:solidFill>
                  <a:srgbClr val="FF0000"/>
                </a:solidFill>
              </a:rPr>
              <a:t>motivados¡¡¡¡¡¡¡</a:t>
            </a:r>
          </a:p>
        </p:txBody>
      </p:sp>
      <p:sp>
        <p:nvSpPr>
          <p:cNvPr id="6" name="Cara sonriente 5"/>
          <p:cNvSpPr/>
          <p:nvPr/>
        </p:nvSpPr>
        <p:spPr>
          <a:xfrm>
            <a:off x="7637034" y="4174813"/>
            <a:ext cx="1148165" cy="1043703"/>
          </a:xfrm>
          <a:prstGeom prst="smileyFace">
            <a:avLst/>
          </a:prstGeom>
          <a:solidFill>
            <a:srgbClr val="FFFF00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Llamada de nube 6"/>
          <p:cNvSpPr/>
          <p:nvPr/>
        </p:nvSpPr>
        <p:spPr>
          <a:xfrm>
            <a:off x="2070176" y="4835826"/>
            <a:ext cx="4975379" cy="1848224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359879" y="5234920"/>
            <a:ext cx="4320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PREMIO AL MEJOR PROYECTO DE FOMENTO DE LA CULTURA EMPRENDEDORA </a:t>
            </a:r>
            <a:r>
              <a:rPr lang="es-ES" sz="2000" b="1" dirty="0" smtClean="0">
                <a:solidFill>
                  <a:schemeClr val="bg1"/>
                </a:solidFill>
              </a:rPr>
              <a:t> 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3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s-ES_tradnl" dirty="0" smtClean="0"/>
              <a:t>El profesorado puede </a:t>
            </a:r>
            <a:r>
              <a:rPr lang="es-ES_tradnl" dirty="0"/>
              <a:t>convertirse en </a:t>
            </a:r>
            <a:r>
              <a:rPr lang="es-ES_tradnl" dirty="0" smtClean="0"/>
              <a:t>emprendedor</a:t>
            </a:r>
          </a:p>
          <a:p>
            <a:endParaRPr lang="es-ES_tradnl" dirty="0"/>
          </a:p>
          <a:p>
            <a:r>
              <a:rPr lang="es-ES_tradnl" sz="2800" dirty="0" smtClean="0"/>
              <a:t>Empresas basadas en cl conocimiento (OTRI)</a:t>
            </a:r>
          </a:p>
          <a:p>
            <a:endParaRPr lang="es-ES_tradnl" sz="2800" dirty="0"/>
          </a:p>
          <a:p>
            <a:r>
              <a:rPr lang="es-ES_tradnl" sz="2800" dirty="0" smtClean="0"/>
              <a:t>Resto de empresas (Servicio de asesoramiento a emprendedores).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45987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s-ES_tradnl" b="1" u="sng" dirty="0"/>
              <a:t>3. ANTIGUOS/AS ALUMNOS/AS</a:t>
            </a:r>
            <a:endParaRPr lang="es-ES_tradnl" dirty="0"/>
          </a:p>
          <a:p>
            <a:r>
              <a:rPr lang="es-ES" dirty="0"/>
              <a:t>Red de Antiguos/as Alumnos/as Empresarios/as</a:t>
            </a:r>
            <a:r>
              <a:rPr lang="es-ES_tradnl" dirty="0"/>
              <a:t> </a:t>
            </a:r>
            <a:r>
              <a:rPr lang="es-ES_tradnl" dirty="0" smtClean="0"/>
              <a:t>de la Universidad de Jaén (se han localizado a más de 300)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7086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5800"/>
            <a:ext cx="9144000" cy="546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5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700"/>
            <a:ext cx="9144000" cy="554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85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51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6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742601" y="297699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sz="2400" dirty="0" smtClean="0"/>
              <a:t>Hemos creado </a:t>
            </a:r>
            <a:r>
              <a:rPr lang="es-ES_tradnl" sz="2400" dirty="0"/>
              <a:t>l</a:t>
            </a:r>
            <a:r>
              <a:rPr lang="es-ES_tradnl" sz="2400" dirty="0" smtClean="0"/>
              <a:t>a </a:t>
            </a:r>
            <a:r>
              <a:rPr lang="es-ES_tradnl" sz="2400" dirty="0"/>
              <a:t>red </a:t>
            </a:r>
            <a:r>
              <a:rPr lang="es-ES_tradnl" sz="2400" b="1" dirty="0"/>
              <a:t>entidades con competencia en emprendedores de la provincia de Jaén</a:t>
            </a:r>
            <a:endParaRPr lang="es-ES_tradnl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01419"/>
            <a:ext cx="9144000" cy="531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30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23802" y="1413209"/>
            <a:ext cx="770988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None/>
            </a:pPr>
            <a:r>
              <a:rPr lang="es-ES_tradnl" sz="3600" dirty="0" smtClean="0"/>
              <a:t>¿</a:t>
            </a:r>
            <a:r>
              <a:rPr lang="es-ES_tradnl" sz="3600" b="1" dirty="0" smtClean="0"/>
              <a:t>Qué hacemos por desarrollar proyectos de empresa colectivos o sociales?</a:t>
            </a:r>
          </a:p>
          <a:p>
            <a:pPr marL="82296" indent="0" algn="ctr">
              <a:buNone/>
            </a:pPr>
            <a:endParaRPr lang="es-ES_tradnl" sz="3600" b="1" dirty="0"/>
          </a:p>
          <a:p>
            <a:pPr marL="82296" indent="0">
              <a:buNone/>
            </a:pPr>
            <a:r>
              <a:rPr lang="es-ES_tradnl" sz="3200" b="1" dirty="0" smtClean="0"/>
              <a:t>COLABORAMOS CON:</a:t>
            </a:r>
          </a:p>
          <a:p>
            <a:pPr marL="539496" indent="-457200">
              <a:buFont typeface="Arial"/>
              <a:buChar char="•"/>
            </a:pPr>
            <a:r>
              <a:rPr lang="es-ES_tradnl" sz="3200" b="1" dirty="0" smtClean="0"/>
              <a:t>CEPES-ANDALUCÍA</a:t>
            </a:r>
          </a:p>
          <a:p>
            <a:pPr marL="539496" indent="-457200">
              <a:buFont typeface="Arial"/>
              <a:buChar char="•"/>
            </a:pPr>
            <a:r>
              <a:rPr lang="es-ES_tradnl" sz="3200" b="1" dirty="0" smtClean="0"/>
              <a:t>FAECTA</a:t>
            </a:r>
          </a:p>
          <a:p>
            <a:pPr marL="539496" indent="-457200">
              <a:buFont typeface="Arial"/>
              <a:buChar char="•"/>
            </a:pPr>
            <a:r>
              <a:rPr lang="es-ES_tradnl" sz="3200" b="1" dirty="0" smtClean="0"/>
              <a:t>FEANSAL</a:t>
            </a:r>
          </a:p>
          <a:p>
            <a:pPr marL="82296" indent="0" algn="ctr">
              <a:buNone/>
            </a:pPr>
            <a:endParaRPr lang="es-ES_tradnl" sz="3600" b="1" dirty="0"/>
          </a:p>
        </p:txBody>
      </p:sp>
    </p:spTree>
    <p:extLst>
      <p:ext uri="{BB962C8B-B14F-4D97-AF65-F5344CB8AC3E}">
        <p14:creationId xmlns:p14="http://schemas.microsoft.com/office/powerpoint/2010/main" val="2898742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23802" y="1413209"/>
            <a:ext cx="77098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None/>
            </a:pPr>
            <a:r>
              <a:rPr lang="es-ES_tradnl" sz="3600" dirty="0" smtClean="0"/>
              <a:t>Los técnicos a la hora de la elección de la forma jurídica a adoptar les explican</a:t>
            </a:r>
          </a:p>
          <a:p>
            <a:pPr marL="82296" indent="0" algn="ctr">
              <a:buNone/>
            </a:pPr>
            <a:endParaRPr lang="es-ES_tradnl" sz="3600" dirty="0"/>
          </a:p>
          <a:p>
            <a:pPr marL="82296" indent="0" algn="ctr">
              <a:buNone/>
            </a:pPr>
            <a:r>
              <a:rPr lang="es-ES_tradnl" sz="3600" dirty="0" smtClean="0"/>
              <a:t>Los pormenores de cada tipo</a:t>
            </a:r>
          </a:p>
          <a:p>
            <a:pPr marL="82296" indent="0" algn="ctr">
              <a:buNone/>
            </a:pPr>
            <a:endParaRPr lang="es-ES_tradnl" sz="3600" dirty="0"/>
          </a:p>
          <a:p>
            <a:pPr marL="82296" indent="0" algn="ctr">
              <a:buNone/>
            </a:pPr>
            <a:r>
              <a:rPr lang="es-ES_tradnl" sz="3600" dirty="0" smtClean="0"/>
              <a:t>Pero…..</a:t>
            </a:r>
          </a:p>
          <a:p>
            <a:pPr marL="82296" indent="0" algn="ctr">
              <a:buNone/>
            </a:pPr>
            <a:r>
              <a:rPr lang="es-ES_tradnl" sz="3600" dirty="0" smtClean="0"/>
              <a:t> </a:t>
            </a:r>
            <a:endParaRPr lang="es-ES_tradnl" sz="3600" b="1" dirty="0"/>
          </a:p>
        </p:txBody>
      </p:sp>
    </p:spTree>
    <p:extLst>
      <p:ext uri="{BB962C8B-B14F-4D97-AF65-F5344CB8AC3E}">
        <p14:creationId xmlns:p14="http://schemas.microsoft.com/office/powerpoint/2010/main" val="4226394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23802" y="1413209"/>
            <a:ext cx="7709886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None/>
            </a:pPr>
            <a:r>
              <a:rPr lang="es-ES_tradnl" sz="3600" dirty="0" smtClean="0"/>
              <a:t>Existe </a:t>
            </a:r>
            <a:r>
              <a:rPr lang="es-ES_tradnl" sz="3600" b="1" dirty="0" smtClean="0"/>
              <a:t>mala imagen </a:t>
            </a:r>
            <a:r>
              <a:rPr lang="es-ES_tradnl" sz="3600" dirty="0" smtClean="0"/>
              <a:t>del cooperativismo y de la economía social</a:t>
            </a:r>
          </a:p>
          <a:p>
            <a:pPr marL="82296" indent="0" algn="ctr">
              <a:buNone/>
            </a:pPr>
            <a:endParaRPr lang="es-ES_tradnl" sz="3600" dirty="0"/>
          </a:p>
          <a:p>
            <a:pPr marL="82296" indent="0" algn="ctr">
              <a:buNone/>
            </a:pPr>
            <a:r>
              <a:rPr lang="es-ES_tradnl" sz="3600" dirty="0" smtClean="0"/>
              <a:t>A pesar de ser empresas muy </a:t>
            </a:r>
            <a:r>
              <a:rPr lang="es-ES_tradnl" sz="3600" b="1" dirty="0" smtClean="0"/>
              <a:t>adecuada</a:t>
            </a:r>
            <a:r>
              <a:rPr lang="es-ES_tradnl" sz="3600" dirty="0" smtClean="0"/>
              <a:t>s para la colaboración entre universitarios</a:t>
            </a:r>
          </a:p>
          <a:p>
            <a:pPr marL="82296" indent="0" algn="ctr">
              <a:buNone/>
            </a:pPr>
            <a:endParaRPr lang="es-ES_tradnl" sz="3600" dirty="0"/>
          </a:p>
          <a:p>
            <a:pPr marL="82296" indent="0" algn="ctr">
              <a:buNone/>
            </a:pPr>
            <a:r>
              <a:rPr lang="es-ES_tradnl" sz="3600" b="1" dirty="0" smtClean="0"/>
              <a:t>Falta de inclinación a la cooperación¡¡¡¡¡¡</a:t>
            </a:r>
          </a:p>
        </p:txBody>
      </p:sp>
    </p:spTree>
    <p:extLst>
      <p:ext uri="{BB962C8B-B14F-4D97-AF65-F5344CB8AC3E}">
        <p14:creationId xmlns:p14="http://schemas.microsoft.com/office/powerpoint/2010/main" val="2530771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223802" y="1413209"/>
            <a:ext cx="7709886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None/>
            </a:pPr>
            <a:r>
              <a:rPr lang="es-ES" sz="3600" b="1" dirty="0" smtClean="0"/>
              <a:t>Las empresas constituidas por universitarios en la provincia de Jaén a través de los CADES en los tres últimos años </a:t>
            </a:r>
            <a:r>
              <a:rPr lang="es-ES" sz="3600" b="1" dirty="0" smtClean="0">
                <a:solidFill>
                  <a:srgbClr val="0000FF"/>
                </a:solidFill>
              </a:rPr>
              <a:t>896</a:t>
            </a:r>
          </a:p>
          <a:p>
            <a:pPr marL="82296" indent="0" algn="ctr">
              <a:buNone/>
            </a:pPr>
            <a:endParaRPr lang="es-ES" sz="3600" b="1" dirty="0" smtClean="0"/>
          </a:p>
          <a:p>
            <a:pPr marL="82296" indent="0" algn="ctr">
              <a:buNone/>
            </a:pPr>
            <a:r>
              <a:rPr lang="es-ES" sz="3600" b="1" dirty="0" smtClean="0"/>
              <a:t> </a:t>
            </a:r>
            <a:r>
              <a:rPr lang="es-ES" sz="3600" b="1" dirty="0">
                <a:solidFill>
                  <a:srgbClr val="FF0000"/>
                </a:solidFill>
              </a:rPr>
              <a:t>32</a:t>
            </a:r>
            <a:r>
              <a:rPr lang="es-ES" sz="3600" b="1" dirty="0"/>
              <a:t> son </a:t>
            </a:r>
            <a:r>
              <a:rPr lang="es-ES" sz="3600" b="1" dirty="0" err="1"/>
              <a:t>SCoop</a:t>
            </a:r>
            <a:r>
              <a:rPr lang="es-ES" sz="3600" b="1" dirty="0"/>
              <a:t>., SAL y </a:t>
            </a:r>
            <a:r>
              <a:rPr lang="es-ES" sz="3600" b="1" dirty="0" smtClean="0"/>
              <a:t>SLL </a:t>
            </a:r>
          </a:p>
          <a:p>
            <a:pPr marL="82296" indent="0" algn="ctr">
              <a:buNone/>
            </a:pPr>
            <a:endParaRPr lang="es-ES" sz="3600" b="1" dirty="0" smtClean="0"/>
          </a:p>
          <a:p>
            <a:pPr marL="82296" indent="0" algn="ctr">
              <a:buNone/>
            </a:pPr>
            <a:r>
              <a:rPr lang="es-ES" sz="3600" b="1" dirty="0" smtClean="0">
                <a:solidFill>
                  <a:srgbClr val="660066"/>
                </a:solidFill>
              </a:rPr>
              <a:t>3,57 </a:t>
            </a:r>
            <a:r>
              <a:rPr lang="es-ES" sz="3600" b="1" dirty="0">
                <a:solidFill>
                  <a:srgbClr val="660066"/>
                </a:solidFill>
              </a:rPr>
              <a:t>% del </a:t>
            </a:r>
            <a:r>
              <a:rPr lang="es-ES" sz="3600" b="1" dirty="0" smtClean="0">
                <a:solidFill>
                  <a:srgbClr val="660066"/>
                </a:solidFill>
              </a:rPr>
              <a:t>total</a:t>
            </a:r>
            <a:endParaRPr lang="es-ES_tradnl" sz="36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34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www.ujaen.es/serv/vicint/home/enala/images/atlantis/logo_ujaen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84" y="223664"/>
            <a:ext cx="1053104" cy="94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2" y="185947"/>
            <a:ext cx="1136077" cy="113607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102027" y="2143801"/>
            <a:ext cx="7709886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None/>
            </a:pPr>
            <a:r>
              <a:rPr lang="es-ES_tradnl" sz="3600" b="1" dirty="0" smtClean="0">
                <a:solidFill>
                  <a:srgbClr val="660066"/>
                </a:solidFill>
              </a:rPr>
              <a:t>Muchas gracias</a:t>
            </a:r>
          </a:p>
          <a:p>
            <a:pPr marL="82296" indent="0" algn="ctr">
              <a:buNone/>
            </a:pPr>
            <a:endParaRPr lang="es-ES_tradnl" sz="3600" b="1" dirty="0">
              <a:solidFill>
                <a:srgbClr val="660066"/>
              </a:solidFill>
            </a:endParaRPr>
          </a:p>
          <a:p>
            <a:pPr marL="82296" indent="0" algn="ctr">
              <a:buNone/>
            </a:pPr>
            <a:r>
              <a:rPr lang="es-ES_tradnl" sz="3600" b="1" dirty="0" err="1" smtClean="0">
                <a:solidFill>
                  <a:srgbClr val="660066"/>
                </a:solidFill>
              </a:rPr>
              <a:t>amozas@ujaen.es</a:t>
            </a:r>
            <a:endParaRPr lang="es-ES_tradnl" sz="36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751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Solsticio.thmx</Template>
  <TotalTime>74</TotalTime>
  <Words>613</Words>
  <Application>Microsoft Macintosh PowerPoint</Application>
  <PresentationFormat>Presentación en pantalla (4:3)</PresentationFormat>
  <Paragraphs>120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Solsticio</vt:lpstr>
      <vt:lpstr>III Jornadas sobre emprendimiento social y colectivo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 Jornadas sobre emprendimiento social y colectivo</dc:title>
  <dc:creator>Adoración  Mozas Moral</dc:creator>
  <cp:lastModifiedBy>Adoración  Mozas Moral</cp:lastModifiedBy>
  <cp:revision>12</cp:revision>
  <dcterms:created xsi:type="dcterms:W3CDTF">2014-05-07T14:24:45Z</dcterms:created>
  <dcterms:modified xsi:type="dcterms:W3CDTF">2014-05-08T07:52:14Z</dcterms:modified>
</cp:coreProperties>
</file>