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notesSlides/notesSlide3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676" r:id="rId3"/>
    <p:sldMasterId id="2147483688" r:id="rId4"/>
    <p:sldMasterId id="2147483700" r:id="rId5"/>
    <p:sldMasterId id="2147483712" r:id="rId6"/>
    <p:sldMasterId id="2147483724" r:id="rId7"/>
  </p:sldMasterIdLst>
  <p:notesMasterIdLst>
    <p:notesMasterId r:id="rId45"/>
  </p:notesMasterIdLst>
  <p:handoutMasterIdLst>
    <p:handoutMasterId r:id="rId46"/>
  </p:handoutMasterIdLst>
  <p:sldIdLst>
    <p:sldId id="256" r:id="rId8"/>
    <p:sldId id="259" r:id="rId9"/>
    <p:sldId id="257" r:id="rId10"/>
    <p:sldId id="262" r:id="rId11"/>
    <p:sldId id="261" r:id="rId12"/>
    <p:sldId id="321" r:id="rId13"/>
    <p:sldId id="263" r:id="rId14"/>
    <p:sldId id="264" r:id="rId15"/>
    <p:sldId id="320" r:id="rId16"/>
    <p:sldId id="260" r:id="rId17"/>
    <p:sldId id="343" r:id="rId18"/>
    <p:sldId id="276" r:id="rId19"/>
    <p:sldId id="265" r:id="rId20"/>
    <p:sldId id="277" r:id="rId21"/>
    <p:sldId id="344" r:id="rId22"/>
    <p:sldId id="332" r:id="rId23"/>
    <p:sldId id="345" r:id="rId24"/>
    <p:sldId id="333" r:id="rId25"/>
    <p:sldId id="334" r:id="rId26"/>
    <p:sldId id="335" r:id="rId27"/>
    <p:sldId id="336" r:id="rId28"/>
    <p:sldId id="337" r:id="rId29"/>
    <p:sldId id="338" r:id="rId30"/>
    <p:sldId id="339" r:id="rId31"/>
    <p:sldId id="340" r:id="rId32"/>
    <p:sldId id="341" r:id="rId33"/>
    <p:sldId id="342" r:id="rId34"/>
    <p:sldId id="328" r:id="rId35"/>
    <p:sldId id="270" r:id="rId36"/>
    <p:sldId id="271" r:id="rId37"/>
    <p:sldId id="272" r:id="rId38"/>
    <p:sldId id="266" r:id="rId39"/>
    <p:sldId id="267" r:id="rId40"/>
    <p:sldId id="268" r:id="rId41"/>
    <p:sldId id="319" r:id="rId42"/>
    <p:sldId id="269" r:id="rId43"/>
    <p:sldId id="331" r:id="rId44"/>
  </p:sldIdLst>
  <p:sldSz cx="9144000" cy="6858000" type="screen4x3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9152129898335699E-2"/>
          <c:y val="2.0905212146751301E-2"/>
          <c:w val="0.902853114835516"/>
          <c:h val="0.7040837042499580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Hoja3!$A$1:$A$17</c:f>
              <c:strCache>
                <c:ptCount val="17"/>
                <c:pt idx="0">
                  <c:v>Andalucía</c:v>
                </c:pt>
                <c:pt idx="1">
                  <c:v>Catalunya</c:v>
                </c:pt>
                <c:pt idx="2">
                  <c:v>C Valenciana</c:v>
                </c:pt>
                <c:pt idx="3">
                  <c:v>País Vasco</c:v>
                </c:pt>
                <c:pt idx="4">
                  <c:v>Madrid</c:v>
                </c:pt>
                <c:pt idx="5">
                  <c:v>CastillaLaMancha</c:v>
                </c:pt>
                <c:pt idx="6">
                  <c:v>Murcia</c:v>
                </c:pt>
                <c:pt idx="7">
                  <c:v>CastillayLeon</c:v>
                </c:pt>
                <c:pt idx="8">
                  <c:v>Galicia</c:v>
                </c:pt>
                <c:pt idx="9">
                  <c:v>Aragón</c:v>
                </c:pt>
                <c:pt idx="10">
                  <c:v>Baleares</c:v>
                </c:pt>
                <c:pt idx="11">
                  <c:v>Extremadura</c:v>
                </c:pt>
                <c:pt idx="12">
                  <c:v>Asturias</c:v>
                </c:pt>
                <c:pt idx="13">
                  <c:v>Rioja (La)</c:v>
                </c:pt>
                <c:pt idx="14">
                  <c:v>Cantabria</c:v>
                </c:pt>
                <c:pt idx="15">
                  <c:v>Canarias</c:v>
                </c:pt>
                <c:pt idx="16">
                  <c:v>Navarra</c:v>
                </c:pt>
              </c:strCache>
            </c:strRef>
          </c:cat>
          <c:val>
            <c:numRef>
              <c:f>Hoja3!$B$1:$B$17</c:f>
              <c:numCache>
                <c:formatCode>General</c:formatCode>
                <c:ptCount val="17"/>
                <c:pt idx="0">
                  <c:v>197</c:v>
                </c:pt>
                <c:pt idx="1">
                  <c:v>85</c:v>
                </c:pt>
                <c:pt idx="2">
                  <c:v>52</c:v>
                </c:pt>
                <c:pt idx="3">
                  <c:v>28</c:v>
                </c:pt>
                <c:pt idx="4">
                  <c:v>23</c:v>
                </c:pt>
                <c:pt idx="5">
                  <c:v>17</c:v>
                </c:pt>
                <c:pt idx="6">
                  <c:v>17</c:v>
                </c:pt>
                <c:pt idx="7">
                  <c:v>15</c:v>
                </c:pt>
                <c:pt idx="8">
                  <c:v>15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9</c:v>
                </c:pt>
                <c:pt idx="13">
                  <c:v>7</c:v>
                </c:pt>
                <c:pt idx="14">
                  <c:v>5</c:v>
                </c:pt>
                <c:pt idx="15">
                  <c:v>4</c:v>
                </c:pt>
                <c:pt idx="16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5372928"/>
        <c:axId val="155502848"/>
      </c:barChart>
      <c:catAx>
        <c:axId val="155372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5502848"/>
        <c:crosses val="autoZero"/>
        <c:auto val="1"/>
        <c:lblAlgn val="ctr"/>
        <c:lblOffset val="100"/>
        <c:noMultiLvlLbl val="0"/>
      </c:catAx>
      <c:valAx>
        <c:axId val="1555028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53729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CF95D-9893-43E7-BF3F-6B23885B65F7}" type="datetimeFigureOut">
              <a:rPr lang="es-ES" smtClean="0"/>
              <a:t>05/03/2014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BAA2D-1FE9-46B6-936E-25A9A3AF9F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647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5:42.994"/>
    </inkml:context>
    <inkml:brush xml:id="br0">
      <inkml:brushProperty name="width" value="0.05292" units="cm"/>
      <inkml:brushProperty name="height" value="0.10583" units="cm"/>
      <inkml:brushProperty name="color" value="#C00000"/>
      <inkml:brushProperty name="tip" value="rectangle"/>
      <inkml:brushProperty name="rasterOp" value="maskPen"/>
      <inkml:brushProperty name="fitToCurve" value="1"/>
    </inkml:brush>
  </inkml:definitions>
  <inkml:trace contextRef="#ctx0" brushRef="#br0">160 11 23,'-22'-13'61,"22"13"-10,0 0-8,-26-1-12,26 1-14,-21 0-5,21 0-4,-18 1-3,18-1-1,-16 22-3,16-22 1,-14 32-1,8-11 2,-2 3 4,3 4 1,-3 2 3,1-1 0,4 2 0,0 1 0,3 3 0,0-2-2,0 2-4,6 6-2,6 0-4,-4 1 2,0 0 0,1-1-1,-1 0 4,2-3-1,-1-4 3,0 1-1,-1-7 1,3 3 0,-3-5-1,1 1-2,4 2 2,-2 1-4,4 3 0,-1-3-1,4-2 0,-2 4-1,0 0 1,7-6 1,-9 6-1,8-8 2,-6 3-2,10-6 1,-3 10 1,1-6-1,0 4-1,3 0 1,-3-3-1,2 3 1,-1 1-1,3-3 1,-6-4-1,2 3 1,-1-7-1,-1-1 1,2 1-1,-1-1 2,-4-2-4,2-1 4,1 0-4,1 1 2,2-2 0,1 5 3,0-9 0,1 5 2,-1-7-1,3 6 3,-5-9 0,3 6 2,-5-3 0,2 6 3,0-9-1,1 5 2,-3 2 3,2-1-4,0 1 5,2-4-7,-2 1 6,0 1-7,2-4 3,-1 2-7,1-3 1,1-3-1,1 3 0,2 1 0,-3-3-1,5 2 0,-4-1 1,2-3 1,-3-1 0,2 4 1,-5-4-2,4 0 0,-3 0-1,4 2 0,-2-2-2,2 0 1,2 3-5,4 1 2,-4-4 0,2 6 0,-1-5 0,0 5 0,-1 0-1,-1-1 2,-1 2-1,0-6 2,0 3-2,0-4 0,5 2 0,-2-2 0,5 3 0,-2 1-2,8-4 2,-4 0 0,6 1-1,0 4 0,3-5 1,-2 0 0,1 2-1,2-2 1,1 0 0,-2 0 0,2 2 0,1 1 0,-4 3-1,4-3 2,1 2-2,2-1 1,-1-1-1,2-1 2,7-2-2,-2 2 1,5-2 0,-2 3-1,6 1 0,-5 2-2,5-4 3,-3 3-3,-2 1 3,8-3-3,-6-2 3,5 7-3,-2-8 4,0 0 2,3-3-2,2-3 3,-2 3-3,0-3 3,0 1-3,-1 3 3,1-4-2,2 6-1,-2-4-1,0 1 0,-3 1 1,3 0-1,-4-1 0,-2-1 1,1-1-1,-3 2 1,-3 0 0,0 0 0,3 3 1,-3-3 0,5 1 1,1-5-1,-1 2 1,3 0-1,0 0 1,-2-4-1,1 3 0,1-3 0,-5 3-1,0 1 1,2 0 0,-2 1 0,-1 3 2,1 1 1,2-7 0,-1 7-1,3-9-4,-1 7 5,-1-4-6,1 0 5,-1 1-6,0 0 4,-5 0-5,1 1 5,-2 1-1,-2 3 1,-4-2-1,2 2 1,-4 0 1,1 0-1,-2-3 2,0 3-1,2-6 1,0 6 0,-2-5-1,6 4 0,-6-1-1,2-2 0,-2 3-1,-1-3 1,-5-1 0,-2 5 0,-1-4 1,-2 3-1,-1 1 0,-4 0 1,-3-8 0,2 8-1,-4-1 0,2 1 0,-3-7 1,2 5-1,-3-4 0,6 4 1,-5-3-1,1-1 1,-4 3 1,6-2-2,-8 5 2,5-8-1,0 2 0,-3 1-1,3-2 0,1 2 0,-1-4-1,0-4 0,1 5 0,-1 0 0,0 1 0,2-7-1,-3 4 1,3 1 0,-2-3 0,3-3 0,-2 2 0,-1 1 0,-1-2 1,0-5-1,1 7 1,0-7-1,-2 4 1,4 4-1,-4-4 0,-1 1 0,0 0 0,-2 4 0,-7-2 0,4 3-1,-21 9 2,27-21-2,-27 21 0,0 0-4,23-15-4,-23 15-11,0 0-20,0 0-72,-5-24-46,5 24-12,-29-25-9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5:44.682"/>
    </inkml:context>
    <inkml:brush xml:id="br0">
      <inkml:brushProperty name="width" value="0.05292" units="cm"/>
      <inkml:brushProperty name="height" value="0.10583" units="cm"/>
      <inkml:brushProperty name="color" value="#C00000"/>
      <inkml:brushProperty name="tip" value="rectangle"/>
      <inkml:brushProperty name="rasterOp" value="maskPen"/>
      <inkml:brushProperty name="fitToCurve" value="1"/>
    </inkml:brush>
  </inkml:definitions>
  <inkml:trace contextRef="#ctx0" brushRef="#br0">1 234 24,'45'0'88,"-45"0"-4,55-16-70,-19 9-11,3 4 2,8-3 2,1 0 4,3 5 4,-3-1 5,7-2 1,2 3 3,3 1-2,2-4-2,6 4-1,4-3-3,2 3-6,4-2 0,4 2 0,-2-5 3,10 5 0,-10-1 4,10 1 1,-8-8 0,11 8 1,-9-8-1,9 1 0,-5 0-6,2 0 2,-2-1-7,2-1 0,0 2-3,3-7 2,-7 5-3,3 0-2,-8-3 3,3 5 0,1 0 1,-2 6-1,-2-6 2,-1 5 0,0-3-1,2 3 0,-2 0-1,3-4-1,-2 0-1,2 5 1,-4-6-1,1 1-1,-3 1 1,3 0-1,-3 5 0,-3 0-1,1 0 1,-1 0 1,2 0 0,-3 0 0,3 0 0,2 0 0,-4 0 0,6 0 0,-6 0-1,2 5 0,-3-1 0,4 1-1,-1-2 2,-1 3 1,2-1 1,0-2 1,-1 4 1,4-5-1,0 3 0,5-3 1,-8-2-1,5 3-3,-5-3 1,2 4-1,-1-4 0,-2 0-1,2 0 0,-1 0 1,3 1-1,1 5 1,4-6-1,-4 7-2,1-1 2,5 1-2,-10-5 3,2 5-4,-9-5 4,6 5-3,-12-7 4,5 1 0,-3-1 2,1 0 1,-5 0 1,7 0-1,-8 0-1,7 6 0,-7-6 1,3 7-2,0-7-2,-1 6-1,-4-5 0,0-1 0,-1 0 2,0 0 1,-2 0 2,3 0 0,-10 0-1,5 0 1,-7-1 0,2 1 0,-4 0-3,0 0-1,-6 1-1,1 5-1,-3-2 1,-4 3-1,3 1 0,-1 5 0,-1-5 0,1 0 1,4 3 0,-1 0 0,1-3-1,-3 0 2,-3 5-1,-3-4 0,-3-2 0,-4 1-1,-23-8 1,30 15 0,-30-15-2,0 0-3,26 21-6,-26-21-7,11 16-12,-11-16-13,8 20-37,-8-20-77,-18 11-15,-9-11-6,-31-7 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5:46.838"/>
    </inkml:context>
    <inkml:brush xml:id="br0">
      <inkml:brushProperty name="width" value="0.05292" units="cm"/>
      <inkml:brushProperty name="height" value="0.10583" units="cm"/>
      <inkml:brushProperty name="color" value="#C00000"/>
      <inkml:brushProperty name="tip" value="rectangle"/>
      <inkml:brushProperty name="rasterOp" value="maskPen"/>
      <inkml:brushProperty name="fitToCurve" value="1"/>
    </inkml:brush>
  </inkml:definitions>
  <inkml:trace contextRef="#ctx0" brushRef="#br0">293 1273 87,'0'0'111,"0"0"2,0 0-44,0 0-47,34 5 5,-34-5 3,34 12 0,-34-12-1,43 17 0,-21-10-6,17 9-7,3-11-8,9 0-2,0-1-3,9 2 0,5-5 1,9-1-1,-8 0 2,8 0 0,0 0 0,1-1 1,7-9 0,4 5-2,3-9-6,-1 5 6,3-4-8,2-1 5,2-2-4,-7 8 6,-6-6-4,2 7 6,-11-1 0,6 8 0,-5-1 1,0 1-2,1 0-1,7 1-1,3 7-2,-2-8 1,4 0 1,-4 0 1,-1 0 1,3 0 0,-16-4 1,2-1-1,-9-2 0,1 7 0,-9-2-2,11 2 2,-8 0-4,3 9 1,7-4-1,-1 0 1,0-1 0,1-4 1,-1 0 0,-5 0 0,-5-4 2,-5-1 0,-6-5 0,0 6-1,-6-2 0,4 0-1,0-2 1,1 1-2,1-2 1,-2-6-1,2-6 2,0 2-1,-7-2 2,-1-3-1,-3-3 3,-4 2-1,-7-4 1,-1-2-3,-6 3 2,-1-3-2,-2-5 2,-4-4-3,2-5 1,-3 0-3,-8-5 4,0 4-4,0-6 3,-11 7-2,-6 4 2,-4-1 1,-3 4-1,-2 5 1,0 5-3,-3-1 2,-4 4-6,7-2 6,-8 3-6,9 1 3,-9 1-4,2 5 4,-5-2-3,0 1 4,-5 3 0,2 7 0,-3-3 0,0 3-1,-1-1 1,6 3-1,-6-2 1,3 1 0,1-1-1,-4 4 0,1-2 1,-4 6-2,-1-4 1,3 2 0,1 0 0,0 2 0,1 0 0,4-3 0,1 3 0,1 0 1,0 0-1,0 0 0,0 0-1,-8 0 2,2 3-1,-2-1 1,2-2-1,-7 2 0,4-2 2,-4 0-2,0 0 2,2 0-2,-2 0 1,-3 0 0,-3 0 0,2 0-1,-11 0 0,4 4 2,-3-1-2,3 1 1,-3-4 0,6 0 0,4 0 0,-2 0 0,3 0 0,6 0-1,-4 0 1,1 0-1,0 0 1,2 0-1,-3 0 1,-5 0 0,1 0 0,-3 0 0,-1 0 0,0 0 1,-1-4-1,3 1 1,-3-5-1,4 1 0,2-1 1,-3 1 0,3-1 0,2 1-1,-5-2 2,4 3 0,-5-2 0,0 6 1,-1-3-1,0 5 1,-4 0-2,2 0 1,-3 5-2,8 5 0,-2-1-1,5 4 0,3 2-1,7 0 2,4 0-2,9 0 1,-2 0-2,5 2 2,-1-1-1,6 0 1,-1 6-2,7-3 2,-3 3-2,9-5 2,-2 6-2,12-23-18,-10 47-47,4-27-86,6 3-9,0-1-14,0-22-9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5:48.024"/>
    </inkml:context>
    <inkml:brush xml:id="br0">
      <inkml:brushProperty name="width" value="0.05292" units="cm"/>
      <inkml:brushProperty name="height" value="0.10583" units="cm"/>
      <inkml:brushProperty name="color" value="#C00000"/>
      <inkml:brushProperty name="tip" value="rectangle"/>
      <inkml:brushProperty name="rasterOp" value="maskPen"/>
      <inkml:brushProperty name="fitToCurve" value="1"/>
    </inkml:brush>
  </inkml:definitions>
  <inkml:trace contextRef="#ctx0" brushRef="#br0">356 106 276,'20'-2'132,"-20"-26"-10,0 28-105,30-31-15,-9 17-2,0 6 3,-2-1-2,2 0 5,0 4-3,1 5-2,2 0 5,7 10-2,-2-3 2,6 12-1,0-8 3,9 10-4,-6-5 3,7 4 1,-6-2-3,2 4 0,-4 0-1,0 2 3,-5 5-4,-3 1 2,-3 0-2,-7 7 3,-5 1-2,-1 7 3,-11 7-2,-2-2 2,-2 4-5,-7 6 3,-6-6-4,-4 6 2,-5-4 1,0 9-5,-8-13 5,3 10-5,-3-8 6,0 4-6,-4 1 5,1 1-5,5 0 0,-1-6 3,4 7-4,-2-11 3,5 5-2,1-5 4,-2-5 1,6-3 7,-10-13-1,6 8 3,-12-15-1,6 9 1,-8-15 0,2 13-1,-9-15-5,3 3-3,-7 2-4,1-8-4,5 11-19,-12-21-46,9 10-73,10 8-20,-4-14 0,18 4-17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5:50.008"/>
    </inkml:context>
    <inkml:brush xml:id="br0">
      <inkml:brushProperty name="width" value="0.05292" units="cm"/>
      <inkml:brushProperty name="height" value="0.10583" units="cm"/>
      <inkml:brushProperty name="color" value="#C00000"/>
      <inkml:brushProperty name="tip" value="rectangle"/>
      <inkml:brushProperty name="rasterOp" value="maskPen"/>
      <inkml:brushProperty name="fitToCurve" value="1"/>
    </inkml:brush>
  </inkml:definitions>
  <inkml:trace contextRef="#ctx0" brushRef="#br0">44 33 141,'0'0'129,"0"0"-35,-16-25-53,16 25-4,0 0-3,0 0-8,0 0-7,22-10-9,-22 10-3,29 0-1,-11 0 4,7 0 1,-5 0 1,8 0 0,-5 0-1,4 10 1,-3-7-3,5 4 0,-3 6-4,-1-3-1,3 5-3,4-7 1,-2 7-2,6-2 2,-6-3-2,4 4 1,-4-7 0,-2 3 1,-4 3 0,-7-4 1,-17-9-1,29 28 1,-18-5-2,-1-4 3,-4 7-4,2-3 2,-3 6-2,0 0 1,0-1-2,0-1 2,-2 6-2,-1 0 2,1-4-3,-2 2 3,3-1-3,-4 4 3,3 1-2,-3-5 2,0 7 3,0-4-2,-5 2 2,-1 1-2,-2-5 3,-1 7-6,1-8 6,0 0-7,2 1 2,-2-2-1,2-4 1,2 4 0,-2-7 1,0 1 2,-1-1-2,-1-3 1,-2 2 0,-2 2 0,-1 4-1,-2-4 1,-2 8-1,-3-7 3,0 6-2,0-3 4,-2 6-3,1-6 3,0-4-3,0-1 2,4-3-1,1 1-1,-4-5-2,20-15 1,-30 23-1,30-23 0,-31 17 0,31-17 1,-36 19-2,16-4 0,-1-8 0,2 2 1,-2 0-1,0-3 1,4-4-1,-2 5 0,19-7 0,-31 7 0,31-7 1,-22 5-1,22-5 0,0 0 0,-26 5 1,26-5-1,0 0-1,-18 4 1,18-4 0,0 0-1,0 0 1,0 0-1,-21 0 0,21 0 0,0 0 0,0 0 0,0 0 0,0 0 0,12-5-1,-12 5 1,25-16 0,-4 7-1,3-4 2,4-3-1,2-5 1,0-3 0,1 3 1,-2-4-2,3 0 3,-6-4-2,-2 3 1,-3 0-1,-1-3 2,1 4-3,-3-4 2,1 7-1,-3-6 2,0 2-2,-3 0 2,0 2-2,-5 2 2,2-7-3,-6-1 3,0 4-2,0-3 0,0-1 2,0 1 0,0-2-1,2 1-5,-1-2 7,-2 4-7,2-4 7,0 5-7,-4 2 4,1 2-4,-2 4 5,0 19 0,0-33-2,0 33 3,0-30-2,0 30 0,0-27 0,0 27 1,0-33-2,0 33 3,0-31-3,0 31 1,0-29 0,0 29 0,0-30-2,0 30 1,0-23-3,0 23-6,0 0-12,0 0-35,0 0-84,0 0-7,0 0-12,0 0-1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5:52.555"/>
    </inkml:context>
    <inkml:brush xml:id="br0">
      <inkml:brushProperty name="width" value="0.05292" units="cm"/>
      <inkml:brushProperty name="height" value="0.10583" units="cm"/>
      <inkml:brushProperty name="color" value="#C00000"/>
      <inkml:brushProperty name="tip" value="rectangle"/>
      <inkml:brushProperty name="rasterOp" value="maskPen"/>
      <inkml:brushProperty name="fitToCurve" value="1"/>
    </inkml:brush>
  </inkml:definitions>
  <inkml:trace contextRef="#ctx0" brushRef="#br0">416 41 76,'0'0'97,"0"0"-29,0 0-44,-11-24-1,11 24 0,0 0 1,-8-15 1,8 15-3,0 0-2,0 0-3,-23-2 0,23 2-3,0 0 0,-27 3 2,27-3 5,-19 13 3,19-13 0,-23 8-2,23-8-2,-25 7-2,25-7-3,-23 0-2,23 0-6,-22 5-4,22-5-2,-21 9-3,21-9 2,-18 9-3,18-9 5,-19 13-3,19-13 4,-19 14-3,19-14 2,-23 18 2,23-18-2,-24 16 1,24-16-2,-19 23 0,19-23-2,-19 28 2,19-28-2,-13 31 2,13-31-2,-5 30 1,0-14 0,5-16 1,-3 30 1,3-30 0,-6 37-1,6-37 3,-8 32-1,4-11 2,4-21-2,-6 37 2,3-21 0,3 5 0,-2-5 0,2 6 0,0-5 1,0 4-1,-3 1 0,3 8 1,-2-11 0,-1 8 1,-2-6-2,4 3 1,1-24-2,-5 37 1,5-37-2,0 30 1,0-30-3,0 29 1,0-29-3,2 38 2,4-22-2,2 6 1,0-3-1,2 0 2,-6-1-2,6 3 1,-2 0 4,0-6-4,-1 7 5,-3-4-5,3 1 4,1 7-6,1-3 7,-1 0-9,4-1 4,-4 1-2,5-1 1,-4-3-1,4 4 1,1-5 2,-1 4-2,2-6 2,2 10-3,-1-3 3,4 4-3,2 1 3,1 10-3,-1-7 3,-1 5-3,3 0 3,-2 2-3,1 2 2,-1-4-1,2 0 1,-4-3-1,2 4 2,-1-2-3,1-1 3,4-4-2,-2 5 3,3-11-3,1 6 4,1-8-2,1 1 2,-1-10-2,5 5 2,-4-8-1,5 1 1,-2 1-2,3 0 0,1-2 7,7 1-9,2 4 7,2-5-6,5 3 6,0 0-7,5-4 8,-5 1-8,3-1 1,-6 3-2,-4-4 2,-1 7-2,-8-5 1,-2 2-6,2 8-14,-16-17-45,5 3-85,11 3-4,-7-9-19,17 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1-18T14:21:40.559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1984 152 350,'0'0'135,"0"0"-8,31-24-125,-12 20-3,8-2 0,2 2 0,6 2 0,4-1-1,6 3 1,3 0 1,2 0-1,6 0 1,8 0 0,3 0-1,7 0 1,8 3 0,6-1-2,7-1 2,0 2-1,7 1 0,-5-2 1,-1-2 0,0 6-1,-6-2 1,-3 2 0,-4-1 0,-3 4 0,7 1 0,-7-1 0,2 1 0,0-3 0,6 5 0,2-6 0,3 0 0,3-1 0,-4 3 0,2-2 0,7 3 0,-4-4 0,-3 4 0,2 3 1,-7 0-1,-4 2 0,1 6 0,-4-2 1,-8-1-1,-2 2 1,-8 2-1,-1-2 2,-5-2-4,-1-3 5,-5 1-3,-7-2 2,4 2-1,-4 0 1,2 0-1,-2 1 2,5 0-2,-1 5 0,4-2-1,-1 0 1,-1 2-1,0-2 0,-6 0 0,2 1 0,-4-2-1,0 2 2,-6-2-2,2 1 1,-4-1-1,0 4 2,-4-2-2,4 2 2,-4 1 3,-3 3-4,1-4 5,2 2-5,-6-3 6,3 3-6,-1-3 5,-3 3-5,5-5 2,0 1-2,1 0 1,1 6 0,6-3 1,0 3-2,4-1 1,4 5-1,0-3-1,0 3 2,0 1-2,0 0 4,-5 0 1,5 0 6,-15-1 1,14 5 1,-15 0-2,9 5 2,-7-2-1,7 7 0,-6-4-7,5 4 0,-6-1-5,1 1 3,-5-7-4,-3 1 3,-3-4-2,0-3 3,-7 5 3,-3-6-3,2 4 4,0 4-7,-5-2 7,2 2-8,1 5 8,-1 2-8,2-1 0,-2 7 1,3 1-1,-5 1 3,0 0-3,-2 6 4,-2-3-5,-1-2 5,-3 4-5,0-2 5,0 0-6,0 0 5,-7-1 2,-1 4-5,-3-1 5,0 1-4,-7-3 5,2 1-5,-5-2 8,2-1-7,-2-2 0,2-4 4,1 4-4,-3-4 4,5 3-5,2 1 4,-2-2-5,-2-5 3,7 7-3,-3-8 3,-1 0-3,-4-1 4,1-6-4,-1 1 4,1 1 2,-4 2-5,-1 1 6,-2 0-6,1 2 6,0 0-6,-4 0 6,-2 5-6,-4-7 0,-4 2 3,-1 0-2,-6 3 4,-4-3-3,2 0 3,-1-2-3,3-1 3,-2 3-3,6-9 2,-3 4-3,6-4 2,-1-2-2,-4-1 2,0 2-3,-1-4 4,-2-2-2,-4 1 2,0-4-3,2 0 3,-3 0 4,-5 3-4,1 0 4,-2 2-8,-1-2 7,-3-1-8,-5-1 7,-1 3-7,-6-7 2,6 6-3,-7-6 2,0-1 3,1 1-1,0 3 1,1-1-1,3-1 2,-3-1-2,5-1 1,-6 1 0,8-3 0,-1-2-2,-1-3 1,1-1-1,-2 2 1,1-1-1,-4-1 1,2 2-2,-3-1 2,-2 0-2,1 5 2,-1-3-2,0 0 2,-1-3-2,-4-2 1,4-2 0,1 1 1,-5-8-1,2 6 0,0-6 0,0 1 1,-3-4-1,-2 8 0,-3-2 0,2-5 0,1 8-1,-6-4 1,-1 4 0,-7-2-1,8-2 1,-7-5 0,5 0 0,2 0 1,0 0 0,1-9-1,4 1 1,9-4 0,0-1 0,2-2-1,5-2 2,1-4-2,2 6 0,3-8 0,-5 4 0,0 0 0,5-5 1,-5 3-2,2-1 1,3 6 0,2-5 1,8 2-2,-6-1 2,11-2-1,-5 4 1,6-3-2,1-4 2,4-1-2,0 1 3,2-2-2,1-4 1,0 1 2,0 1-1,-6-6 1,1-1-7,2 0 8,-7-3-7,1 1 7,1-4-7,6 4 3,-7-7-3,9 0 3,-3 5 3,3-7-4,3 4 3,2-5-3,2 1 3,1 2-3,0-3 3,5-2-3,-4 3 2,4-3-2,2 1 3,-5 1-3,4 3 2,-1-3 1,3 1-6,0-1 5,5 3-4,0-4 4,2-2-4,6-3 4,-5 1-3,5-6 0,0-2 5,-2 1-3,2-7 4,-1-1-5,1 1 4,-4 6-4,8-3 4,-4 1-4,-2 3 3,0 4 0,2-1-7,2-3 7,3 0-5,-4-1 4,1-5-4,4-2 4,-3-4-3,4-1 1,-2-4 5,3-1-4,0 2 3,0 3-4,0 0 4,4 5-4,3 0 4,-1 8-2,1-1-5,1 3 6,0 2-5,0-1 4,-2-2-3,2 4 3,3-4-4,-1-1 3,5 0 3,-3-3-4,3-1 4,9-4-4,-2 7 3,2-5-3,4 5 4,-1 1-2,5-4-4,-3 5 5,-2 2-5,5-1 5,0-1-5,0 3 5,9-4-5,2-4 3,3 1 3,11-6-5,-5 1 5,11 1-4,-2-2 4,3 3-4,-1 2 3,3 5-3,-10 11 3,5 5-3,-7 6 1,2 7-1,4 5 1,-4 6-2,5 3 2,-2 3-1,7 1 0,-7 0 2,1 4-1,-1-5 2,-1 4-2,-7 1 2,-1 1-2,-4-4-9,6 15-45,-15 10-99,0-7-15,-1 12-11,-13-14-15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1-18T14:21:44.513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1383 198 160,'11'0'122,"-11"0"1,10-24-87,14 17-7,1-2-6,22 0-5,-2-2-7,22-4-3,7 3 0,14-1 1,9-1 4,13 7 1,6-8 2,11 8-3,1 0 1,8 7-1,2-5-3,3 5-2,1 0-4,4 1-1,-7 7-3,1-1 1,-5 2-1,-2 0 0,-2 3 0,-4-3 1,-2 0 0,5 6 1,-5-8 1,4 6 0,1-6 0,1 4 1,-3-4-1,6 5 1,-4-4-2,-2 3 0,2 0 5,1-1-6,-5 5 5,2 2-5,-5 2 4,1 3-5,-10 0 6,1 5-9,-4-5 1,-5 8-1,2-3 1,-6 2 0,9-2 0,0 4-2,-1 2 2,3 0 1,-3 3-1,1 4 2,5 5-3,-4 0 2,-1 7-2,-7 1 2,5 0-2,-5 4 3,-1-3-3,-2-1 3,-11-2-3,0-4 3,1 6 3,-7-6-1,-3 4 1,-2 1-4,-5 4 4,-5-1-4,1 0 5,-9 4-5,-1-6-1,-4 1 1,-10 6 0,-4-2 5,-5 3-4,-7 0 5,-6 1-5,-1 2 5,-10 5 1,4 8-1,-5-4 0,-1 4-5,0 0 3,-1 3-5,-2 8 5,3-2-4,-1 4-2,-4 1 2,4 5-4,1-6 8,-8 1 1,4 7 0,-1-8-1,0 0-4,-6 0 4,2-7-2,-2 0 3,0 2-4,0-2-1,-8-2 2,0 0-1,-7-6 6,-1-5-4,-4-2 6,-3-7-6,-6 5 7,-8-11 1,7 9-4,-13-10 4,1-2-6,-5 1 6,2-1-8,-6 2 5,-5-2-6,1-6 0,-9 6 3,-2 0-3,-3 1 4,-3-1-3,0 1 4,-3-6-4,2 4 4,-2-6-4,8 0 2,-7-8-4,3 0 3,2-6-4,-5-1 3,-4 0-3,4-3 3,0-5-2,-1 4 4,1-3-3,0-4 2,2 3 4,0-4-4,3 1 4,3 2-8,0 0 6,1-6-8,-1 3 9,-2 1-9,-4-4 2,-2 2-2,-3-4 3,-8 4 0,2-2 0,-5-5 0,-1 2-1,0 2 2,-6-5-1,2 0 1,1-1-2,-10 0 2,-1-1-2,-1 2 2,-5-3-2,4 1 1,-4-6-1,0-1 0,3 0 0,4 0 1,1 0 0,1-8-1,1 2 2,1-3-2,1 2 2,1-1-2,0 5 2,-4-2-1,3 2-1,0-3 0,3 1 0,-4 1-1,-2-1 1,1-4 0,-2 3-1,5-1 1,1-7 0,2 4 1,6-3 0,-1 5 1,1-7 0,12-3 2,-5 4-2,-1-2 2,6-3-7,-10 2 7,3-1-7,2 0 7,3 3-7,-2 3 5,6-8-5,2 8 5,7 2 1,3-7-1,5 2 1,-2 2-1,5-2 1,-5-2-2,5 4 2,-4-4-2,-1-5 1,-3 1-1,1 2 3,-1-7-2,5-3 1,-1-1-1,4-3 2,1 2-2,7-6 2,-1 0-3,4 0 1,5-1-1,-6 8 1,6-7-2,0 6 2,0-2-2,0-1 2,0 1-2,0-2 3,2-4-3,5 0 3,1-3 0,5-3-6,0 1 6,4 3-7,3-8 7,6 3-5,-4 0 5,1-8-6,-2 4 3,-2-3 4,0-2-4,-1-3 5,0-5-4,-4-2 2,-1 2-2,5 5 4,-3-4-5,1-2 4,1 4-1,1-3-6,-3 6 5,1-1-4,3-1 3,1-1-3,1 3 4,1-2-4,-1 3 2,2-4 5,-7-4-5,-2-1 5,1-2-5,-4-3 6,7 5-6,-3-3 5,7 1-4,1-1-3,6 8 6,-2-1-6,7 1 5,1 1-5,2-1 5,0-1-5,0-1 5,0-2 2,0 0-4,0-7 5,0 0-5,0 2 5,0-5-5,5 0 5,-5-1-1,5-2-6,1 2 5,2 3-5,5 2 4,3 3-5,5 2 5,-2 2-4,7 2 1,3 1 5,0-5-5,3 4 4,3-1-4,-1-5 4,3 6-4,4 1 4,1-3-4,0 0 4,4 6-1,6 0-6,-6 1 5,5 1-4,1 5 4,-1 1-5,-1 4 4,0 6-4,1 3 2,-3 5 4,2 7-3,0 3 1,11-1-1,-2 10 2,0-6-1,2 7 0,0 0-1,-1 7-1,-4-1-6,-5 5-8,-14 0-19,18 23-114,-22 3-14,-2 1-8,2 4-22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8:57.525"/>
    </inkml:context>
    <inkml:brush xml:id="br0">
      <inkml:brushProperty name="width" value="0.07938" units="cm"/>
      <inkml:brushProperty name="height" value="0.07938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E890EE5-3579-4386-BA30-B9FBFD236FAA}" emma:medium="tactile" emma:mode="ink">
          <msink:context xmlns:msink="http://schemas.microsoft.com/ink/2010/main" type="inkDrawing"/>
        </emma:interpretation>
      </emma:emma>
    </inkml:annotationXML>
    <inkml:trace contextRef="#ctx0" brushRef="#br0">287 1801 0,'-32'8'57,"19"15"-43,-3-6 5,3 4 1,-3 0 1,8 3-1,-6 3-1,1 4-4,5 0-7,1 9-5,3-4-2,4 15-1,-4-5-1,4 7 1,0-5 1,7 9 0,4-5 3,0 3-1,5 2 3,3 0-2,6-5 0,-5 8 2,9 1-1,-6-3 0,6 8-2,1-7 3,4 5-1,-2-4 3,5 1-1,0-1 1,0-8-1,6 6 0,2-10 0,-7 4-2,12-7 0,-3 7-4,4 2 0,7-8-2,-1 5 2,8 2 0,-3 1 2,4-8-1,1 4 0,-2-10 3,4 2 0,-4-1 1,9-7-2,-5 4 1,8-1-4,3 2 2,-1 0-2,14-1 1,-5 1-4,13 1 0,-9-2 2,9-7 2,2-5 8,-6 2 0,6-4 3,-8-4 0,9-1 3,-3-1-1,3-3 1,5-1-5,2 2-1,0-6-1,6-1 0,-5-9-2,7 0 2,-3-5 1,-3-4 1,-2-8 2,5 3 0,-7-10 0,1 8-1,-4-9 0,5 7-1,-3-3-3,4 4-2,-3-9 2,-3 0-5,1-1 0,-2 1-2,-3-11 7,1 4 3,-13-6 0,4 4 2,-10-10-2,1 9 2,-11-13-7,8 4 4,-15-6-8,5 3-1,-6-3-3,1-2 2,-12-3 1,1 5 2,-5-7 7,-11 10-5,1-9 5,-5 5-5,-5-8 5,-1 5-6,-7-11 4,4 7-1,-12-6-5,7 1 6,-14 0-4,6 5 5,-10-5-4,7 4 3,-11-3-4,0 5-3,0-6 5,0 0-5,-11-3 3,1 3-5,2-5 4,-8 3-4,2 2 5,-1 0 0,1-3-1,-7 3 1,-2-2-4,1 2 4,-5 0-4,-2-1 5,-5-2-5,-3-3 1,-5 1 0,-1 2-1,-2-1 4,-5 1-3,2 3 2,-3 3-3,-5 1 3,1 3-4,-4 5 4,-7-1 0,-4-3-6,1 10 6,-10-5-6,-1 2 6,3-1-5,-8 1 6,3-1-5,6 5 3,-4 2 2,6 0-3,-1 0 3,1 1-3,-6 2 2,-2 1-4,-6-1 3,-5 4-3,1 1 2,-4 1-2,-5-1 3,0 6-2,2-1 1,-4 7-1,0 1 1,-1 2-1,-7 4 0,-3 6-1,0 3 0,-7 0 0,-5 7 0,0 0 1,-1 7-1,-6 1 1,1 6 0,2 9 1,3-2-2,7 6 2,-2 6-2,8 7 2,5 0-2,5 6 2,4 2-3,4 2 3,5 1-3,-2 0 3,4-2-3,6-2 3,3-2-3,6 0 2,7 4 3,2 1-6,6-3 7,6 7-7,2-1 6,-1 2-5,-2 2 5,3 2-5,1-3 0,-2-3 3,3 1-4,1 1 4,6-3-3,5-6 2,0 8-2,0-4 3,5 0-4,-2 4 4,7 0-4,0-1 3,1 0 2,4-1-4,6 2 4,-8-2-4,11-3 5,-8 0-5,5 3 5,1-5-6,1 4 0,1-3 1,5 3-8,-3-6-5,11 24-37,0-17-101,0 0-8,11-6-18,2-16-4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02.054"/>
    </inkml:context>
    <inkml:brush xml:id="br0">
      <inkml:brushProperty name="width" value="0.07938" units="cm"/>
      <inkml:brushProperty name="height" value="0.07938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88D9129-791C-49BB-858D-6A75EC1E1FD6}" emma:medium="tactile" emma:mode="ink">
          <msink:context xmlns:msink="http://schemas.microsoft.com/ink/2010/main" type="inkDrawing"/>
        </emma:interpretation>
      </emma:emma>
    </inkml:annotationXML>
    <inkml:trace contextRef="#ctx0" brushRef="#br0">80 649 87,'-8'-7'89,"8"7"-70,0 0-17,0 11 0,0-11 1,0 33-1,0-9 2,1 2-3,4 14 0,3 6-1,-5 17-1,4 5-3,-1 21 2,2 16 1,-3 16-2,3 19 1,-5 19 1,4 12-2,1 13 3,1 19 2,1 3 0,4 4 4,2 6-1,5-7 3,2-7 7,-6-8 4,9-9 3,-8-21 5,9-5-2,-11-21-2,7-9-2,-9-15-2,7-3-6,-7-11-4,4-5-6,1-8-3,2-5-1,9-14 0,-2-9 4,4-14 1,-3-14 5,1-16 0,2-3 2,-4-12 1,2-4 0,-9-5 0,8 3-1,-12-4-2,11 5-5,-4-3-1,5 0-1,4 1-2,3 5 1,2-4 0,2-1 0,8 1 1,-1 1 2,6 1 1,5 4 0,-1-1 2,9 1-2,-2 0 2,5 0-2,5 0 0,13 0-1,-7-2 1,10-3-1,6-2-1,-1 6 0,9-6 3,7 0-1,-7-4 0,3-1 0,6-2 1,4 4-3,2-11 1,-1 2-1,6-1 0,-1-1-2,3-1 0,-4 6-1,-1-5 2,-3 11-2,-6-3 1,-1 10 0,-10-2 0,-2 5-1,1 0 1,-3 0-1,0 0 0,-3 0 1,-2 5 0,-4-3 1,-3-2 0,-8 1 4,-14-1 2,-6 0 2,-16 0 0,-5 0 0,-16-1 0,-1 1 0,-19 0 1,0 0-6,0 0-1,0 0-2,0 0-1,11-21 0,-11 21 0,0 0-1,3-31 1,-3 31-2,12-38 2,-4 7-1,0-5 1,1-9 3,3-9-7,2-8 4,0-10-3,2-6 3,0-10-2,-1-8 2,1-10-2,-2-12-3,-1-13 4,-5-7 0,-1-13 2,-4-15-3,-3-8 2,0-6 1,0-4-5,-2 7 7,-6 8-2,-1 7-1,-3 12 0,-2 16 1,-4 10-1,-3 15-2,-1 5 6,-2 6-5,-2-2-1,1 4 1,-3-3-2,1 2 2,8 5-3,0 4 4,1 13-4,3 8 1,1 15 4,0 8-4,2 12 4,3 6-3,-1 8 1,10 18-1,-18-35 1,18 35-1,-16-29 2,16 29-1,-14-26 2,14 26-1,-18-19 1,18 19-1,-29-16 0,9 6-1,-9 1 0,-8-2 0,-5-4-1,-8-4 0,-6 4 2,-8-6-1,-7-3 2,-2 0-1,-8 0 2,-4-2-3,-4 3 2,-9-4 0,-10 5-1,-6-1 1,-8 2-1,-6 1 2,-5 2-3,-10 6 4,0 3-3,-6 3-1,-5 6 2,2 0 0,-2 4 0,-2 14-3,-6-4 3,0 14-2,-10-5 1,-3 15-1,-6 6-1,-3 9 0,2 7-1,3 7 4,13 1-5,12 3 4,16 2-5,21-9 5,21-4-6,19-15-1,22-2-17,2-24-40,18-1-79,35-18-16,-19 6-3,35-6-10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03.772"/>
    </inkml:context>
    <inkml:brush xml:id="br0">
      <inkml:brushProperty name="width" value="0.07938" units="cm"/>
      <inkml:brushProperty name="height" value="0.07938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70C858B-28B1-4FD2-B031-EC712AA4192D}" emma:medium="tactile" emma:mode="ink">
          <msink:context xmlns:msink="http://schemas.microsoft.com/ink/2010/main" type="inkDrawing"/>
        </emma:interpretation>
      </emma:emma>
    </inkml:annotationXML>
    <inkml:trace contextRef="#ctx0" brushRef="#br0">4875 453 189,'-35'-30'137,"35"30"-12,-56-24-63,17 3-60,-6 1 3,-12-5 0,-8 2 0,-12 0 3,-4-5-4,-12 2 3,-2 2-1,-13-2 8,-1 6 0,-13-10 8,7 15 0,-20-15 4,13 15-3,-19-11-2,5 13-2,-18-5-5,3 9-3,-15-2-5,8 11-4,-8 6-2,1 8 0,2 8-1,-6 9 2,4 9-3,12 11 2,3 7-3,5 4 4,1 12 1,6 6-4,8-5 6,10 5-5,9-2 5,8-3-4,12 0 4,9 1-4,11-2-1,10 2 3,8 1-5,8 3 5,4 3-7,9 0 6,0 4 1,9-1-4,1-5 6,7 8-4,4-1 4,6-2-4,4-1 4,1 11-2,1-3-4,12-1 5,3 3-8,5-5 9,1 5-3,9-2-2,6-5 3,4 1-3,8-8 4,4 0-4,4-3 5,9 1-3,1-4-2,6 0 5,5 0-4,7-7 4,7 0-4,6-8 4,11 3 2,5-15-2,8-6 1,4-9-2,1-6 2,3-6-3,-2-7 4,1-4-3,-1-6-2,-1-1 0,4-3 0,2-5 0,4-12-5,-1-1 4,4-4-3,3-1 2,-4-4-2,4 1 2,-5-7-1,3 6 1,-6-3 3,3-1-2,-7-4 3,3 0-2,-6-6 1,-3 3-1,-1-8 3,-7 2-2,-8-4 3,-5-1-3,-8-5 3,-6 3-2,-10-2 3,-1-8-1,-12-1-5,1-3 6,-9-8-6,-1 2 5,-7-10-4,-4-2 4,-5-8-3,-6 8 1,-8-7 5,-6 1-6,-7-1 7,-7 1-6,-7 1 0,-1 3 2,-5-1-4,-3 3 3,-8-5-3,2 2 2,-4-4-3,-1 0 3,-3 1 2,1 6-6,-5 8 4,-3 0-4,-6 7 0,-12-3-5,-14 11-5,-16 2 5,-9 7-12,-28-5-2,3 21-24,-33-22-26,15 24-77,-28 16-20,-8 12-3,-8 9-15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42.7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381EDDB-AF2A-4863-B0C8-16CDE1F85D4B}" emma:medium="tactile" emma:mode="ink">
          <msink:context xmlns:msink="http://schemas.microsoft.com/ink/2010/main" type="inkDrawing"/>
        </emma:interpretation>
      </emma:emma>
    </inkml:annotationXML>
    <inkml:trace contextRef="#ctx0" brushRef="#br0">-1 52 448,'5'-24'142,"-5"24"-37,-5-29-83,5 29-11,0 0-9,0 0-3,0 12-1,0-12 0,16 19-1,-16-19 2,39 14-1,-12-6 1,4-3 0,-1-4 1,5 7-1,-4-3-2,-1 9 0,-9 3-2,-5 11 0,-11 5 2,-5 10-3,-8 4 3,-11 4-2,-5 6 5,-2-3 2,7 2 1,-1-10 1,9-1-2,5-9 3,6-5-3,0-7 2,9-3-7,-9-21-9,23 17-5,-4-10-11,-19-7-10,0 0-9,5-22-2,-5 22 1,-10-45 2,2 22 6,-13-13 12,4 0 18,-1 5 22,-1-3 15,11 8 8,-10 1-2,18 25 2,-11-23-4,11 23-2,0 0-11,10 0-9,-10 0-11,37 18-7,-1-13-6,-5-3-7,25 3-5,-9-5-5,18-7 3,-7-13-1,14 2 5,-11-13 2,4 3 17,-5-8 18,-15-4 18,5 13 14,-27-16 7,7 23 1,-28-16-1,-2 36-4,0-28-7,0 28-11,-45 9-11,16 16-8,-5 5-9,0 9 1,-1 6-4,5 5 4,7-9-4,7 2 3,8-12-2,8-5 2,0-26-1,8 28 1,-8-28-1,36 5 1,-14-5 0,2-8-1,3-13 2,5 0-3,2-5 2,0-2 0,-1-1 4,1 3 0,-5 5 2,0 13 0,-7-1 1,1 9-1,-23 0 0,32 28-1,-21-6-6,5 6-2,3 1-11,-1-10-12,19 23-46,-8-18-76,3-7-6,6-1-17,-5-13 3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50.0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E5CAF79-96E9-4F1C-AE17-CDD1ECBE5BD6}" emma:medium="tactile" emma:mode="ink">
          <msink:context xmlns:msink="http://schemas.microsoft.com/ink/2010/main" type="inkDrawing"/>
        </emma:interpretation>
      </emma:emma>
    </inkml:annotationXML>
    <inkml:trace contextRef="#ctx0" brushRef="#br0">240 374 437,'-39'-7'149,"6"22"-11,9 8-120,-13 15-16,5 2 0,4 10-6,6-2 3,6 4-5,5-3 0,11-8-8,0-10-2,17-4-3,3-20 1,15 0-2,-3-12 0,14-12 5,-7-14 1,11-13 12,-10-10 4,3-11 8,-8-4 1,-9-14 10,0 9-2,-17-13 9,4 20-1,-13-7 0,0 23-4,-13 6-1,13 22-7,0 23-6,-22-7-4,14 19-6,2 26-5,2 17-3,-1 14-2,5 9-2,0 5 6,13 3-6,-1-3 7,15-5-8,-3-15 5,11-9-2,-3-22 2,8-12 0,-6-20 2,3 0 3,-2-27 1,-4-13 8,1-13-1,-10-15 6,1 2-3,-12-6 7,3 7-4,-14 2 4,5 15-6,-5 10 1,-5 15-4,5 23 2,-24 0-3,10 14-2,1 17 0,5 12-6,2 2 4,6 9-4,0-4 3,17 5-3,1-1 0,12-8-2,4-7 1,6-5-4,2-11 2,3-8-2,-2-15 0,7-7 1,-5-22 0,1-10 7,-1-14 0,-3-7 9,-5-8-1,-11-10 9,-1 14-1,-17-10 7,0 24-6,-8-5 4,-5 24-7,-11 1-2,16 30-5,-25-19-4,25 19-2,-26 4-4,26-4 1,-14 37-2,10-10 3,4 7-2,0 10 2,0 1-1,7 1 2,7 10-2,4-3 4,1-1-4,4-4 4,-1-3-1,1 1 5,-7-9 0,-2 1 4,-11-8-2,0 0 1,-7-5-5,-14 4-6,-4 6-23,-27-20-71,5 2-52,-8 11-22,-7-12-2,6-1-14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43.75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A5879F3-FC4B-4B44-9348-14CA21D8A704}" emma:medium="tactile" emma:mode="ink">
          <msink:context xmlns:msink="http://schemas.microsoft.com/ink/2010/main" type="writingRegion" rotatedBoundingBox="8566,7469 14315,7650 14156,12702 8407,12521"/>
        </emma:interpretation>
      </emma:emma>
    </inkml:annotationXML>
    <inkml:traceGroup>
      <inkml:annotationXML>
        <emma:emma xmlns:emma="http://www.w3.org/2003/04/emma" version="1.0">
          <emma:interpretation id="{75F6B03F-8BA8-4C9C-9506-3BED093D86C0}" emma:medium="tactile" emma:mode="ink">
            <msink:context xmlns:msink="http://schemas.microsoft.com/ink/2010/main" type="paragraph" rotatedBoundingBox="8570,7459 14261,7659 14220,8813 8530,86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560466-60FC-451F-8BB8-046F46DC22F5}" emma:medium="tactile" emma:mode="ink">
              <msink:context xmlns:msink="http://schemas.microsoft.com/ink/2010/main" type="inkBullet" rotatedBoundingBox="8538,8387 8769,8395 8766,8466 8535,8458"/>
            </emma:interpretation>
            <emma:one-of disjunction-type="recognition" id="oneOf0">
              <emma:interpretation id="interp0" emma:lang="es-ES" emma:confidence="0">
                <emma:literal>-</emma:literal>
              </emma:interpretation>
            </emma:one-of>
          </emma:emma>
        </inkml:annotationXML>
        <inkml:trace contextRef="#ctx0" brushRef="#br0">0 0 408,'0'0'149,"0"0"-21,0 0-112,14 0-15,5 5-2,9 3-7,-7-4-43,17-1-81,4 13-15,-12-4-5,7 19-7</inkml:trace>
      </inkml:traceGroup>
      <inkml:traceGroup>
        <inkml:annotationXML>
          <emma:emma xmlns:emma="http://www.w3.org/2003/04/emma" version="1.0">
            <emma:interpretation id="{0C5CA390-9AFD-4F7E-B058-624A84AD4590}" emma:medium="tactile" emma:mode="ink">
              <msink:context xmlns:msink="http://schemas.microsoft.com/ink/2010/main" type="line" rotatedBoundingBox="9672,7498 14261,7659 14220,8813 9631,8651"/>
            </emma:interpretation>
          </emma:emma>
        </inkml:annotationXML>
        <inkml:traceGroup>
          <inkml:annotationXML>
            <emma:emma xmlns:emma="http://www.w3.org/2003/04/emma" version="1.0">
              <emma:interpretation id="{73D46467-3443-439D-BFC4-208D27C53CB1}" emma:medium="tactile" emma:mode="ink">
                <msink:context xmlns:msink="http://schemas.microsoft.com/ink/2010/main" type="inkWord" rotatedBoundingBox="9672,7498 14261,7659 14220,8813 9631,8651"/>
              </emma:interpretation>
              <emma:one-of disjunction-type="recognition" id="oneOf1">
                <emma:interpretation id="interp1" emma:lang="es-ES" emma:confidence="0">
                  <emma:literal>Gobernan</emma:literal>
                </emma:interpretation>
                <emma:interpretation id="interp2" emma:lang="es-ES" emma:confidence="0">
                  <emma:literal>Gobernar</emma:literal>
                </emma:interpretation>
                <emma:interpretation id="interp3" emma:lang="es-ES" emma:confidence="0">
                  <emma:literal>Gubernan</emma:literal>
                </emma:interpretation>
                <emma:interpretation id="interp4" emma:lang="es-ES" emma:confidence="0">
                  <emma:literal>Gobernán</emma:literal>
                </emma:interpretation>
                <emma:interpretation id="interp5" emma:lang="es-ES" emma:confidence="0">
                  <emma:literal>Gobernare</emma:literal>
                </emma:interpretation>
              </emma:one-of>
            </emma:emma>
          </inkml:annotationXML>
          <inkml:trace contextRef="#ctx0" brushRef="#br0" timeOffset="-4490.7246">2116-645 205,'8'-33'116,"3"10"-9,-11-15-11,0 38-22,-22-48-13,22 48-16,-52-30-12,20 24-10,-19-9-4,4 13-6,-12-2-3,3 4-4,-7 0-2,4 15-1,-5 5-2,3 9-1,-3 9-2,-1 7 2,6 11-4,0 10 4,4 4-6,5 1 6,12 5-6,4-7 5,12 7-6,7-7 7,14-3 0,1 1-5,6-5 6,9-10-6,9 0 5,3-9-5,8-10 6,4-8-6,1-10 2,6-15 1,3-5 2,0-18 4,-2-9-1,1-5 1,-5-2-7,-3-6 7,-4 6-7,-12 1 7,-5 7-8,-3 7 4,-10 2-4,-2 1 3,-4 21 3,-4-29-3,4 29 2,-27-28-3,27 28 1,-35-19-1,17 12 0,-1 7-1,1 0 1,18 0 1,-33 5-1,15-1 1,18-4 1,-34 9 1,34-9 0,-30 0-1,30 0 1,-24-9-2,24 9 1,-15-19-1,15 19 1,-1-20-2,1 20 1,0 0-1,0-20 1,0 20-1,0 0 0,24-9 1,-24 9-1,35-7 0,-11 7 0,5-3-1,3 3 2,7-3-1,-3 3 1,-2 0 0,6 0 0,-6 6 0,1-6 1,-6 6 1,-2-5-1,-2-1 1,-3 0 1,-22 0 0,22 0 1,-22 0-1,0 0 1,0 0 0,0 0 0,-19-7 0,0 7-2,19 0 1,-37 6-2,37-6 1,-34 15-2,34-15 0,-22 21-1,22-21 1,-11 33-2,6-9 2,5 3 4,-5 3-4,5 6 4,0 3-7,6 0 6,7-3-7,10-1 8,-2-7-7,11-6 1,3 1-2,8-15 3,2-4 0,2-4 0,1-12 3,-2-6-1,-2-3 3,-12-13-7,-3-2 7,-10-9-4,-9-4 7,-10 2-5,0-1 1,-15-2-3,-3 12 2,-7 7 2,-2 9-4,-1 9 0,-7 13-2,6 4-2,-3 12-6,13 16-14,-10-13-20,27 23-31,-12-7-67,4-16-3,10 8-15</inkml:trace>
          <inkml:trace contextRef="#ctx0" brushRef="#br0" timeOffset="-3412.6243">2594-780 346,'6'-27'129,"-6"-4"-14,0 31-122,0 0-2,0 0-2,2 39 4,0 27-5,-2 8 3,0 16 0,-7 2 10,6 3-4,-1-7 8,2-7 3,0-6 2,0-24 5,6-12 0,-6-39-3,16 25 1,-16-25 0,0 0-4,17-31-6,-11 0 2,0-7-6,2 2 1,7 0 1,-1-1-3,10 10 0,5 1-3,8 17 1,-2 9 0,9 5-3,-11 19 2,4 9-1,-9 10 3,-4 2 5,-15 9 0,-9-4 3,-5 3-1,-22-1 7,2 0-1,-19-12 9,7 5-3,-14-21 0,14 3-3,-13-18 2,18-4-1,-3-5-3,12-11-5,23 11-2,-22-30-4,17 11-1,5-2 1,8 1-2,13 2 2,10 2-3,4 0 3,13 3-2,-3 0 3,14 4-3,-1 0 0,8 4 1,-5-4 0,-2-1-6,1-4 6,-9 0-4,-5-6 5,-10-3-2,-3-2 4,-15-5-3,-4-3 4,-9 0 4,-5 2-4,-6 0 1,-9 3-3,-4 4-1,0 10-3,0 13-1,-9 1-2,9 15-1,-7 11 2,9 11-4,-4 2 6,8 9 2,-1-3-1,12 0 1,2-5-1,5-11 2,9-4-3,9-5 4,1-6-4,3-7 0,0 2-2,-1-3 4,0 3-3,-1-2 3,-1 2-2,-3 4 3,3-6-4,-4 2 4,-3-7 2,-17-2 2,29 4 4,-29-4 4,0 0 1,2-15 5,-2 15 2,-5-25 1,5 25 3,-21-40-12,15 18 5,-4-16-11,10 8 4,0-15-8,2-1-1,12-3-7,2-6-4,15 15-7,-11-10-21,27 33-34,-18-7-78,8 6-6,5 13-16,-2-2 3</inkml:trace>
          <inkml:trace contextRef="#ctx0" brushRef="#br0" timeOffset="-2693.8891">3882-108 285,'0'0'118,"0"0"2,0 0-115,0 0-9,15 30 6,-9 8-4,4 7 3,-2 7-4,1-2 6,1 0-3,0-9 2,-5-8 0,-2-17 4,-3-16-2,0 0 3,0 0 5,14-17-2,-9-20-1,0-8-7,6-7 6,-1-8-8,4-1 5,7-1-5,0 2 3,1 9 1,9 9 2,-9 17 3,9 17-3,-4 8 0,3 14 1,-9 11-3,5 11 0,-7 9 0,-1 3-2,0 0 1,-7-2-8,3 4-17,-9-10-30,9-7-70,4 12-15,-18-45-11,29 36 3</inkml:trace>
          <inkml:trace contextRef="#ctx0" brushRef="#br0" timeOffset="-1881.2799">4672-78 281,'14'-52'153,"2"14"-16,-8 8-74,-9-4-28,1 34-11,-21-26-8,21 26-6,-45 9-5,16 13-5,0 7-4,0 8 4,5 1 3,3 7-3,5 1 2,7-1-5,9-1 5,0-8-7,6-4 8,7-9-8,12-9 2,1-14 1,6 0 0,5-7 4,-3-13-10,6-12 12,-6-4-9,1-11 10,-6-5-9,-7-1 5,-2 3-2,-9-2 4,-5 7 4,1 12-5,-7 9 1,0 24-2,0 0-1,-5 17 0,2 21-3,1 1 1,2 12 3,0-3-2,5 0 3,8-9-2,3-4 2,5-10-3,-1-9 5,1-11-6,5-5-1,-4 0 0,6-14-6,-4-8 7,1-9-4,-5 1 4,2-8-2,-3-1 3,-1 3-3,-4 1 2,-1 16 3,-13 19-3,0 0 1,20 0-1,-19 24 5,-1 20-3,0 2 3,2 9-5,3-6 7,3-3-6,1-8 8,7-7-7,-16-31 3,40 16 1,-22-16 1,9-16 2,-6-15-8,5-7 7,-5-7-6,3-5 5,-5-5-7,2 10 2,-5 0-3,-2 12 2,-1 11 3,-13 22-3,19-9 1,-19 9 0,13 26-1,-6 5 2,-4 2 4,3 10-2,2-7 2,0 4-2,7 0 2,-1-5-10,5 6-1,-6-13-22,15 8-30,-19-7-70,-9-29-22,27 31-4,-27-31-7</inkml:trace>
        </inkml:traceGroup>
      </inkml:traceGroup>
    </inkml:traceGroup>
    <inkml:traceGroup>
      <inkml:annotationXML>
        <emma:emma xmlns:emma="http://www.w3.org/2003/04/emma" version="1.0">
          <emma:interpretation id="{02815FCB-4414-4BCC-A82A-DC6C3D1DF003}" emma:medium="tactile" emma:mode="ink">
            <msink:context xmlns:msink="http://schemas.microsoft.com/ink/2010/main" type="paragraph" rotatedBoundingBox="8657,9604 14228,9574 14233,10651 8663,106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67E533-40A5-4B08-AA1A-5DF871497386}" emma:medium="tactile" emma:mode="ink">
              <msink:context xmlns:msink="http://schemas.microsoft.com/ink/2010/main" type="inkBullet" rotatedBoundingBox="8662,10664 8832,10663 8833,10681 8663,10682"/>
            </emma:interpretation>
            <emma:one-of disjunction-type="recognition" id="oneOf2">
              <emma:interpretation id="interp6" emma:lang="es-ES" emma:confidence="0">
                <emma:literal>-</emma:literal>
              </emma:interpretation>
            </emma:one-of>
          </emma:emma>
        </inkml:annotationXML>
        <inkml:trace contextRef="#ctx0" brushRef="#br0" timeOffset="390.6533">125 2294 404,'0'0'148,"0"0"-15,0 0-122,0 0-8,16-2-20,-16 2-40,37-14-82,1 14-6,-9-2-14,21 2-2</inkml:trace>
      </inkml:traceGroup>
      <inkml:traceGroup>
        <inkml:annotationXML>
          <emma:emma xmlns:emma="http://www.w3.org/2003/04/emma" version="1.0">
            <emma:interpretation id="{D36CC860-5E61-4444-9661-40744D3448DE}" emma:medium="tactile" emma:mode="ink">
              <msink:context xmlns:msink="http://schemas.microsoft.com/ink/2010/main" type="line" rotatedBoundingBox="9761,9598 14228,9574 14233,10592 9767,10616"/>
            </emma:interpretation>
          </emma:emma>
        </inkml:annotationXML>
        <inkml:traceGroup>
          <inkml:annotationXML>
            <emma:emma xmlns:emma="http://www.w3.org/2003/04/emma" version="1.0">
              <emma:interpretation id="{903909F6-E06D-44EF-BAC6-1BF3A1B787A2}" emma:medium="tactile" emma:mode="ink">
                <msink:context xmlns:msink="http://schemas.microsoft.com/ink/2010/main" type="inkWord" rotatedBoundingBox="9761,9598 14228,9574 14233,10592 9767,10616"/>
              </emma:interpretation>
              <emma:one-of disjunction-type="recognition" id="oneOf3">
                <emma:interpretation id="interp7" emma:lang="es-ES" emma:confidence="0">
                  <emma:literal>Necesidad</emma:literal>
                </emma:interpretation>
                <emma:interpretation id="interp8" emma:lang="es-ES" emma:confidence="0">
                  <emma:literal>Necesita</emma:literal>
                </emma:interpretation>
                <emma:interpretation id="interp9" emma:lang="es-ES" emma:confidence="0">
                  <emma:literal>Necesito</emma:literal>
                </emma:interpretation>
                <emma:interpretation id="interp10" emma:lang="es-ES" emma:confidence="0">
                  <emma:literal>Neceada</emma:literal>
                </emma:interpretation>
                <emma:interpretation id="interp11" emma:lang="es-ES" emma:confidence="0">
                  <emma:literal>Nereida</emma:literal>
                </emma:interpretation>
              </emma:one-of>
            </emma:emma>
          </inkml:annotationXML>
          <inkml:trace contextRef="#ctx0" brushRef="#br0" timeOffset="2914.5892">1367 1607 33,'-4'-33'117,"4"33"10,0-26-51,0 3-28,0 23-2,-4-26-3,4 26-3,-8 12-7,6 17-8,-6 13-15,2 10-6,1 12-7,2 3 4,-2 9 4,2-2 0,-2-13 4,3-1 0,-4-22 5,6 0-2,-7-17 4,7-3-3,0-18-1,0 0 0,0 0-9,-22-25 4,14-13-5,0-8 2,0-20-2,-3-9-1,3-8-1,4 1-1,0-1 6,4 8-6,0 8 4,1 14-4,6 16 0,-1 18-3,-6 19 1,22 2-1,-7 29-1,-2 14 2,9 23-5,2 6 5,10 10-4,3-2 7,8 2 0,0-4 1,6-16 0,0-12 0,-6-14 4,2-16-2,-6-13 3,-4-5 0,-8-17-2,-5-4 4,-9-26-2,-1-2 4,-9-21-1,1-10 1,-6-17 6,0-4-10,-9-7 7,6 4-7,3 10-3,0 6-15,8 33-31,-8 3-52,0 48-58,29-7-8,-12 17-13,10 35 5</inkml:trace>
          <inkml:trace contextRef="#ctx0" brushRef="#br0" timeOffset="3320.883">2204 1938 90,'-16'0'89,"19"28"-3,-3-28-67,0 24-38,0-24 16,18 7 12,0-6 19,-18-1 6,35-1 4,-17-12-7,10-3-6,-5-7-8,4-7-6,-4-7 1,-1 0 1,-12-1 5,4 8 4,-14-7 2,-3 14 1,-18 8-1,0 15-1,-12 0-3,0 22-4,-7 2-3,7 20-2,-1 1-5,7 8 3,-1-8-4,19 2 3,-1-4 4,10-6-7,16-7-3,8-7-16,21-2-26,-3-20-54,3-1-44,21 0-20,-13-20-2</inkml:trace>
          <inkml:trace contextRef="#ctx0" brushRef="#br0" timeOffset="4399.0037">2955 1698 84,'0'0'62,"0"0"-8,0-26 5,0 26 8,-27-4 4,27 4 2,-53 0-16,35 23-15,-19-15-13,16 20-5,-9-5-6,12 9-4,-1-4-9,6 10 1,0 0-6,12-1 3,-6 2 3,7-3-3,0 2 2,12-6-2,5-3 2,4 0-3,5-8 5,7-9-6,8-1 1,0-10 1,9-8-6,3-9 5,-2-13-4,1-2 5,-3-5-3,-2-4 5,-10-10-2,0 5 3,-16-6 5,-5 12-3,-12-6 4,-4 14-4,-3 2 3,-6 13-5,-11 1 0,3 15-3,-4 3-1,3 16 0,0 4-4,1 8 2,2 5-3,1 4 3,4 2-3,-1-4 3,8 5-3,3-7 3,0 4 3,10-8-3,9 5 3,6-11-4,6 1 3,4-9-7,7 2-2,-4-18-15,15 3-18,-14-13-26,23-6-15,-18-26-5,18 5 2,-20-25 17,11 13 29,-16-20 29,-13 7 34,3 9 37,-27-18 19,2 33 4,-18-14-3,8 31-17,-29-18-19,18 34-19,-9-9-8,9 12-10,1 0-6,7 21-2,8 3-4,3 7 1,0 9-2,3 1 4,5 9-4,5-3 5,-8 5-4,0-6 4,-5-1 2,0-1-1,-4-12 3,-7 0-4,2-6 6,9-26-5,-23 19 4,23-19-7,-14-10-5,14-13 2,0-7-2,16-6 2,5 0-3,1-2 3,7 7-3,1 7 5,4 3 1,-2 12-1,2 8 1,-2 1 0,-3 10-2,0 11 3,-4 2-3,-2 6 3,-2 3 0,-8-3-17,11 15-53,-13-12-76,-11-12-8,5-1-12,-5-19 8</inkml:trace>
          <inkml:trace contextRef="#ctx0" brushRef="#br0" timeOffset="4539.6333">4093 1480 395,'19'0'119,"-24"-11"-61,5 11-114,19 0-107,-1 3-12,14 20 0</inkml:trace>
          <inkml:trace contextRef="#ctx0" brushRef="#br0" timeOffset="5367.769">4516 1753 451,'0'0'144,"-42"-17"-7,4 8-134,9 2-7,7 7-2,-11 11 1,6 11 0,0 9 3,8 3-2,1 10 3,10-5-4,6-2 2,4 0-3,12-10 2,9-6-2,6-8 1,6-6 1,2-7 0,8-7 3,-3-17-1,-2-12 6,3-9 0,-6-16 7,1-6-2,-9-16 8,7 5-4,-22-16 8,8 15-4,-18-7 7,7 22-5,-11 4-2,0 24-5,-11 11-1,11 25-5,-28 0-3,11 25-2,2 20-4,-1 18-2,7 10-1,-3 10 5,9 15-6,3-3 7,0 6-8,15-12 7,1-2-2,5-15-2,4-9-3,2-22-4,10 4-2,-3-30-3,14 1 2,-4-16-2,16-13-3,-5-13 9,8-12 4,-4-6 9,-8-8 7,1 0 5,-19-9 1,-2 10 3,-30-3 5,4 9-6,-18 3-1,-9 10-7,-10 10-2,-3 13-3,-2 9-4,0 12 0,1 16-3,8 15 2,2 2-3,7 0 3,6 0-4,5 0 3,8-14-2,3-9 2,-3-22 0,39 14 0,-11-14 0,4-8 0,7-11 2,-2 0-1,5 0 2,-5 3-2,-1 7 1,0 2 0,-1 6-2,-1 1-4,1 0-9,-6 0-11,21 11-31,-18-11-43,6 0-49,14 0-17,-4-9 2</inkml:trace>
        </inkml:traceGroup>
      </inkml:traceGroup>
    </inkml:traceGroup>
    <inkml:traceGroup>
      <inkml:annotationXML>
        <emma:emma xmlns:emma="http://www.w3.org/2003/04/emma" version="1.0">
          <emma:interpretation id="{F791E4E7-72A2-44AF-9959-4E7CAF6DDB86}" emma:medium="tactile" emma:mode="ink">
            <msink:context xmlns:msink="http://schemas.microsoft.com/ink/2010/main" type="paragraph" rotatedBoundingBox="8811,12496 9180,12496 9180,12536 8811,125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270403-357C-4107-A075-265F4AADBAC6}" emma:medium="tactile" emma:mode="ink">
              <msink:context xmlns:msink="http://schemas.microsoft.com/ink/2010/main" type="inkBullet" rotatedBoundingBox="8812,12494 9180,12505 9179,12545 8810,12534"/>
            </emma:interpretation>
            <emma:one-of disjunction-type="recognition" id="oneOf4">
              <emma:interpretation id="interp12" emma:lang="es-ES" emma:confidence="0">
                <emma:literal>-</emma:literal>
              </emma:interpretation>
            </emma:one-of>
          </emma:emma>
        </inkml:annotationXML>
        <inkml:trace contextRef="#ctx0" brushRef="#br0" timeOffset="7262.246">391 4119 78,'0'0'117,"-35"-6"16,35 6-52,0 0-40,-24-5 3,24 5 4,-27 0 2,27 0 2,-24 10-9,24-10-10,0 0-10,-8 24-6,8-24-4,25 2-7,9 2-13,4-8-25,28 4-76,2 0-46,-4-10-5,10 10-16</inkml:trace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54.7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6 0 278,'0'0'142,"0"0"-33,0 0-65,0 0-21,0 18-6,0 4-6,-2 2-2,2 14 0,-5 14-5,5 1 3,0 14-4,0 0 4,0 2-5,11-3 3,4-5-4,10-7 4,3-14-3,7-6 4,-1-20-2,7 2 1,-2-16-1,3 0-9,-2-8-23,-15-8-79,-15-21-40,11 15-11,-21-30-3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54.9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0 8 467,'0'0'153,"21"0"-11,18 0-133,-4-1-12,5-6-3,3 7-8,-1 0-12,5 21-26,-18-21-46,-4 0-53,7 0-11,-17-13-3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55.1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14-9 372,'-21'-3'154,"21"3"-14,21 18-98,9-10-59,7-8-27,23 15-53,15 8-57,-12-16-1,23 19-9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55.40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424 0 400,'0'0'147,"0"0"-8,-29 20-120,29-20-23,-34 24 0,8-2 0,-6 8 2,-5 13-3,-6 3 4,1 1-3,2 6 4,5 3-5,-4-6-18,20 10-35,-7-9-82,4-22-10,22 3-8,0-32 11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55.6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3 0 468,'0'31'152,"0"-3"-11,-5 5-138,16 4-8,20 9-2,1-1 4,3 7-1,2-7 0,0 8-11,-6-13-7,12 10-14,-25-14-33,22-5-58,-7 6-32,-12-29 2,15 10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56.18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221 42 476,'-16'-33'151,"16"33"-8,-34-5-140,10 5-4,-1 9 0,1 20-2,0 1 3,3 8-4,-2 5 6,9 2-6,1-4 4,10 4-4,3-2 4,0 2-3,9-8 2,12-6-3,2-1 2,4-5-3,0-6 1,12-9-2,-2-10 1,9-6 0,-2-17-1,8-8 3,0-14 0,1-2 4,-4-6-1,-5-8 8,-6 3 0,-14 2 5,-1 14-1,-23-3 5,0 22-4,-10 1 2,-11 22-4,-8 0-3,-1 7-3,-5 18-3,3 10 0,3 4-3,1 6 1,12 0-2,7 0 2,7 5-3,2-8 1,11 1-5,9-6-2,10 7-8,-7-20-1,15 20-4,-11-22-8,18 9-7,-16-23-28,26 8-27,-9-16-60,1-16 4,19-7-5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57.29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170 593 144,'34'-46'163,"-22"-5"-1,-8 13-34,-4 38-45,-24-39-26,24 39-21,-52 0-16,27 9-10,-3 13-7,1 9-2,6 7-3,5-1 2,3 12-4,5-8 1,8 4-4,0-5-1,7-5-4,7-13-1,7-4-3,-3-18 0,12 0-3,-4-18 0,12-9 5,-7-20-1,12-6 7,-8-15 0,4-6 11,-4-9 0,-4 0 13,-7 0 1,-10 0-1,4 24 6,-18-1-6,5 22 5,-7 8-4,2 30-1,0 0-10,-24 0-6,13 22 5,3 16-9,1 6 7,4 10-7,3 5 0,0 2 1,8 7-2,0-1 6,13 1-5,-3-9 4,9-4-4,2-12 2,3-7-2,5-16 1,4-10-2,3-10-1,1-20 2,0-11 0,1-6 3,-3-14-3,1-4 5,-9 2-2,-4-13 5,-15 14-2,-8 2 6,-5 10-3,-8 8 4,-8 9-4,-9 8 0,-1 15 1,-2 0-4,2 24 0,1 7-4,2 13 2,6 8-5,6 7 5,0 3-4,3 6 4,5-4-4,0-7 5,8 1-4,7-7 3,4-12-4,2-8 3,9-9-3,1-7-1,7-7-1,2-8 1,2-8 0,1-13 0,1-3 3,-1-13-1,-11-2 5,2-6-2,-7-7 6,-8 7-2,-6 0 3,-3 12-2,-4 0 2,-6 33-3,2-22-1,-2 22 0,0 21-4,5 8 2,1 9-3,2 0 3,2 6-3,2-6 4,3-12-2,1 1 2,-16-27-1,34 19 0,-34-19 1,32-4-2,-13-4 1,-5-14-1,4 0 1,-2-9-2,3-3 2,-3-2-2,5-6 3,0 6-3,-2 4 2,4 3-2,-2 10 1,0 6-1,-21 13-1,33-7 1,-33 7-1,23 20 2,-14 3-2,-1 3 2,2 10-1,0 1 2,-1 1-2,4 1 2,-2 1-4,2-4 0,3 0-18,-14-14-22,19 8-48,-7-7-59,-14-23-8,19 15-11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57.6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-7 56 401,'0'-48'141,"0"48"-15,28-8-128,-28 8-6,16 11 4,-11 17-2,-5 5 4,0 19 4,0 8-3,0 15 4,0 4-2,0 6 4,9 3-2,-1 2 6,11 1-5,-2-6-2,5-9 5,-1-3-12,1-15-7,6 5-39,-17-10-85,-6-34-9,9 14-11,-14-33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</inkml:traceFormat>
        <inkml:channelProperties>
          <inkml:channelProperty channel="X" name="resolution" value="1278.46277" units="1/cm"/>
          <inkml:channelProperty channel="Y" name="resolution" value="2273.90698" units="1/cm"/>
          <inkml:channelProperty channel="F" name="resolution" value="7.0953E-7" units="1/dev"/>
        </inkml:channelProperties>
      </inkml:inkSource>
      <inkml:timestamp xml:id="ts0" timeString="2014-03-05T12:09:58.1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0 41 502,'0'0'153,"0"0"-11,-17 14-146,17-14-4,16 30-1,3-10 3,11 5-2,2-5 4,12 5-1,1-9 3,9 6 1,1-14 1,1-1-1,0-7 1,2-7 2,0-10-2,1-4 2,-3-7 0,-3 2 1,-2-3 0,-11 3 6,1 7 0,-19-3 4,1 8-1,-23 14 1,1-17-1,-10 10-1,-17 7-1,-8 7-3,-8 6-3,-2 6-3,-1 10 0,3 1-2,7 7 2,7 8-2,14 8 3,9-3-3,7-2 5,19 4-3,12-7 4,6-7-2,10-1 3,4-15-2,8-6-1,-3-9-8,-7-11-19,18 4-65,-14-5-71,-7-15-7,0 0-18,-8-6-4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A5395-2222-4276-AB84-E899F1422E3B}" type="datetimeFigureOut">
              <a:rPr lang="es-ES" smtClean="0"/>
              <a:t>05/03/2014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CE85D-E564-44B5-97EA-9285605EC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612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8978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5579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8978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2035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5608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5608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7613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6935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3993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6775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endParaRPr lang="en-US" altLang="es-E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2436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smtClean="0">
              <a:ea typeface="ＭＳ Ｐゴシック" pitchFamily="34" charset="-128"/>
            </a:endParaRPr>
          </a:p>
        </p:txBody>
      </p:sp>
      <p:sp>
        <p:nvSpPr>
          <p:cNvPr id="56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7A2C64F-BF60-4D0B-9A38-DBF6BA9BAC67}" type="slidenum">
              <a:rPr lang="es-ES" altLang="es-ES" smtClean="0"/>
              <a:pPr eaLnBrk="1" hangingPunct="1">
                <a:spcBef>
                  <a:spcPct val="0"/>
                </a:spcBef>
              </a:pPr>
              <a:t>27</a:t>
            </a:fld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3487256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6021388"/>
            <a:ext cx="9251950" cy="836612"/>
          </a:xfrm>
          <a:prstGeom prst="rect">
            <a:avLst/>
          </a:prstGeom>
          <a:solidFill>
            <a:srgbClr val="223D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5" name="Picture 10" descr="logoDiapopequ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151563"/>
            <a:ext cx="17319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8F30F7AA-D71E-44BD-B2E5-B0F73B742FC2}" type="datetimeFigureOut">
              <a:rPr lang="es-ES" smtClean="0"/>
              <a:t>05/03/2014</a:t>
            </a:fld>
            <a:endParaRPr lang="es-E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881DB70D-B8F8-46A8-81C5-D26413D140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903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rgbClr val="223D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5" name="Picture 7" descr="logoDiapopequ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165850"/>
            <a:ext cx="17319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881DB70D-B8F8-46A8-81C5-D26413D140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391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8F30F7AA-D71E-44BD-B2E5-B0F73B742FC2}" type="datetimeFigureOut">
              <a:rPr lang="es-ES" smtClean="0"/>
              <a:t>05/03/2014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881DB70D-B8F8-46A8-81C5-D26413D140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8593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990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022777B-1F76-4D02-8D30-5D73FB2185BB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9688591-649E-427D-8279-84A2132CE34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40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59DB79C-78DF-4FCE-9EAE-F235C7CEDD32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E91F3-B6E2-429C-93D9-29BF55BD56F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148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B3AB4BF-7095-440F-BA7D-F8F2356C90C1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1647F-A747-4152-B4A3-1D956630EA6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314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BD62D-4631-497B-B26A-5A89CB435132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07F88-78AE-48B2-8AC5-36C9695CECF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6146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686C530-1787-4B48-95CE-DA03317F2774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86A8D-2508-482F-938A-FD85A035912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353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971F416-0819-44D7-96AA-18E3ABE0679A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308C0-619F-4926-8FF5-3990EC0A84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476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75EF8D7-DB00-4162-87FA-8B3505786924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15D8D-EA0B-4B32-8257-0C4329F8B11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2105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0C11C3-7B7C-4634-A20E-7810CECB46A0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BF231-4427-41FE-B3E9-C43D66567E7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1808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95B632F-880F-40FC-98AD-EEBE1BF2516E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F69B-7987-4F7D-A20B-8F1A9EA817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6069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36E7B73-2E68-4D4D-874D-2E00311FE7C8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B3579-0BEF-43B0-A702-8CA42AFA202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3536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BE7AD2E-AC0E-446B-9B51-88B862F88A74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00C2E-8662-49AC-8CAB-7F030F64FC9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8332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D5AADDF-3F1F-46E2-A647-749A4D5CA007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00B8E-2240-4CB1-9362-4794B1F1696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4223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71572-1AE5-432C-88F2-A319B1B8480E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3999F-8DA4-4EFF-A352-92DAD0B9613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0697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E2A71-EFA9-4D13-8B15-54AE1C7B6F42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7517D-F723-480C-B42A-CB95BD407B9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685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AC731-CA20-4267-A7B1-EB21AA106827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BE9C6-ADEB-4057-AD81-AF34FD83DB7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5529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8608A-27DE-4987-9C5A-427A7330EE5B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BCF19-FEAB-4C6E-B44E-8E3372455F5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7904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9E940-E174-4655-839E-704725B8C2CD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94A19-B818-4F2D-966F-55C6031943C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1876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38D1D-3909-4E50-834C-6712FD988DB1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D8C71-AA2F-4D5C-BBF1-5907853DC8C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44378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5F226-3D04-48E0-B47A-FF78A2A28341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1DA3D-4E26-4DA0-BD52-C246836567C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4540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41C38-F449-4179-95DB-5B274D9EB3A3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D942C-4F2F-40A7-83E8-8BB187019E0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1495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488CC-DAFA-4E8B-8C5D-A914DA847639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5E534-F348-4B9A-AB75-A9E5B314690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16007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9380E-84A6-4C5E-959C-AB3DCAC66539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3C7AE-FA66-4264-B9B2-26067F5655D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7547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35C3C-5322-4A7D-BAC9-B7E10400FC72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3C77C-035D-4C83-B451-75009F9080B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03577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440FC-96A1-49E3-9648-BD124420386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29818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979EB-DD05-4C2E-9ADF-8AEBA0A0796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62071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5F12D-07CD-415F-ADDB-FFE873163BB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1032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EA087-61ED-4821-8354-B583B6D24B6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78596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613C6-EF68-4FDC-BB7C-BBA8EA2B5A4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460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E4BB2-C2A8-472E-BF1D-E553D84CD65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07904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6D082-A4DA-47DA-9969-709A099E86B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66205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11176-6A44-473A-8A36-BBDBB635B1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5318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535B8-9C27-4608-AA54-2EBF8152589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46355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CF7FE-8831-4FAB-85C9-B12A5FF2553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355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022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022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05436-EB1C-4C9C-B528-13272655DA8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90398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4C51A-93A9-4774-92DD-AC9E756807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68754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FC72E-BFF1-40C8-AAE1-CB6A0C525C0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14165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6B89C-9255-4E88-A8DB-E09238180D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80135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32A0A-CCDD-4DCF-BCAD-A1AE16CD83C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84166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DA0AA-8BA8-46EA-8306-FAACACAAB62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58786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00A33-F709-4FC7-A484-AE3482E94D7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0243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200CE-4C56-42DB-B974-19BE1C1152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9047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17830-2FD1-497B-956A-735EC870E8C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4595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2EEAC-B1BA-47DB-818C-5CF56A85861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0434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D8B8A-FC18-4497-BD66-C97DB4A62B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67424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022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022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4614E-AF73-4515-B7F6-DBB9B238D6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6970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76880-6E0C-4CC2-96C5-9FB58B58262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86787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0B9CF-0CD2-4CC9-9B28-7D2764C648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77503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AA98A-4610-4A61-BD14-CADBC27C08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78963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E0A8E-E1EE-46AA-ACBE-71F15BF4FBB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45578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B7781-9DC9-4F54-AF01-8CB17E39D57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360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CEFB2-962F-4797-963D-8A276377895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12810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1C155-C371-4B7B-8B64-F702F919FCE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6682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9EE28-5B4B-476B-AD92-28AAA05B17B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37586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727AA-970A-4700-A571-22A4C0ED0A9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98902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90DC4-A450-4871-AB8F-1202C2DCCD0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46477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022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022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5F7A5-BA15-4E83-8E1E-808397DC0D6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43060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3C61C-0211-472A-9C89-DB859830CA4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50917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ADDA5-1589-45BD-9F7C-8D8B011DAB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06869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00213-2FBF-4F05-AA1D-A2D15F27A3D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90272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F365-DA4A-4CAE-9148-982C7BD5C9F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7909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4C97-48E5-4E6F-9836-A4D2CF6C5A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26221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53E00-323E-4975-8B70-5C565379F3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80815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0138B-F157-4928-B826-520613CDDB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86003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A86E4-97D8-46E0-A9CB-2C46CF98567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90790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0765F-CF3E-49D0-8001-DC6632E44D4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016484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B675C-8846-48A7-9B73-0F8A4C41E0A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8713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022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022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84A1C-2A34-4EB4-8885-20DD23A2BA2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4139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rgbClr val="223D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1027" name="Picture 8" descr="logoDiapopeque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165850"/>
            <a:ext cx="17319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 para editar título</a:t>
            </a:r>
          </a:p>
        </p:txBody>
      </p:sp>
      <p:sp>
        <p:nvSpPr>
          <p:cNvPr id="1029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68313" y="6165850"/>
            <a:ext cx="2895600" cy="576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740" r:id="rId4"/>
    <p:sldLayoutId id="2147483741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6021388"/>
            <a:ext cx="9144000" cy="8366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2051" name="9 Imagen" descr="logoNegroPowerPoint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165850"/>
            <a:ext cx="17557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 para editar título</a:t>
            </a:r>
          </a:p>
        </p:txBody>
      </p:sp>
      <p:sp>
        <p:nvSpPr>
          <p:cNvPr id="2053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709ACE-0B20-4C36-9161-2EC4880C21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ChangeArrowheads="1"/>
          </p:cNvSpPr>
          <p:nvPr/>
        </p:nvSpPr>
        <p:spPr bwMode="auto">
          <a:xfrm>
            <a:off x="0" y="0"/>
            <a:ext cx="9144000" cy="6165850"/>
          </a:xfrm>
          <a:prstGeom prst="rect">
            <a:avLst/>
          </a:prstGeom>
          <a:solidFill>
            <a:srgbClr val="223D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5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 para editar título</a:t>
            </a:r>
          </a:p>
        </p:txBody>
      </p:sp>
      <p:sp>
        <p:nvSpPr>
          <p:cNvPr id="3076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6068D3-9F02-4D3B-A0BA-2AD029999F6F}" type="datetimeFigureOut">
              <a:rPr lang="es-ES"/>
              <a:pPr>
                <a:defRPr/>
              </a:pPr>
              <a:t>05/03/2014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269AA5-13FA-42E9-A00B-963766DA72A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3080" name="Picture 9" descr="LogoDiapositiv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276475"/>
            <a:ext cx="5541963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rgbClr val="223D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4099" name="Picture 3" descr="logoDiapopeque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165850"/>
            <a:ext cx="17319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 para editar título</a:t>
            </a:r>
          </a:p>
        </p:txBody>
      </p:sp>
      <p:sp>
        <p:nvSpPr>
          <p:cNvPr id="410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37CB6C6-16EE-42A0-8A3F-8500E5F4EA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rgbClr val="223D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5123" name="Picture 3" descr="logoDiapopeque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165850"/>
            <a:ext cx="17319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 para editar título</a:t>
            </a:r>
          </a:p>
        </p:txBody>
      </p:sp>
      <p:sp>
        <p:nvSpPr>
          <p:cNvPr id="512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A65ECB5-14D7-4F82-8E7C-7ACAB6A3A8B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rgbClr val="223D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6147" name="Picture 3" descr="logoDiapopeque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165850"/>
            <a:ext cx="17319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 para editar título</a:t>
            </a:r>
          </a:p>
        </p:txBody>
      </p:sp>
      <p:sp>
        <p:nvSpPr>
          <p:cNvPr id="6149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34D61C2-BA0E-430E-AF09-6B44E9087C9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6021388"/>
            <a:ext cx="9144000" cy="836612"/>
          </a:xfrm>
          <a:prstGeom prst="rect">
            <a:avLst/>
          </a:prstGeom>
          <a:solidFill>
            <a:srgbClr val="223D7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7171" name="Picture 3" descr="logoDiapopeque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165850"/>
            <a:ext cx="17319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 para editar título</a:t>
            </a:r>
          </a:p>
        </p:txBody>
      </p:sp>
      <p:sp>
        <p:nvSpPr>
          <p:cNvPr id="7173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41017F4-A290-4180-B351-B066894F73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0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9.emf"/><Relationship Id="rId4" Type="http://schemas.openxmlformats.org/officeDocument/2006/relationships/image" Target="../media/image16.emf"/><Relationship Id="rId9" Type="http://schemas.openxmlformats.org/officeDocument/2006/relationships/customXml" Target="../ink/ink4.xml"/><Relationship Id="rId1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7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.xml"/><Relationship Id="rId5" Type="http://schemas.openxmlformats.org/officeDocument/2006/relationships/image" Target="../media/image160.emf"/><Relationship Id="rId4" Type="http://schemas.openxmlformats.org/officeDocument/2006/relationships/customXml" Target="../ink/ink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13" Type="http://schemas.openxmlformats.org/officeDocument/2006/relationships/customXml" Target="../ink/ink14.xml"/><Relationship Id="rId18" Type="http://schemas.openxmlformats.org/officeDocument/2006/relationships/image" Target="../media/image31.emf"/><Relationship Id="rId26" Type="http://schemas.openxmlformats.org/officeDocument/2006/relationships/image" Target="../media/image35.emf"/><Relationship Id="rId3" Type="http://schemas.openxmlformats.org/officeDocument/2006/relationships/customXml" Target="../ink/ink9.xml"/><Relationship Id="rId21" Type="http://schemas.openxmlformats.org/officeDocument/2006/relationships/customXml" Target="../ink/ink18.xml"/><Relationship Id="rId7" Type="http://schemas.openxmlformats.org/officeDocument/2006/relationships/customXml" Target="../ink/ink11.xml"/><Relationship Id="rId12" Type="http://schemas.openxmlformats.org/officeDocument/2006/relationships/image" Target="../media/image28.emf"/><Relationship Id="rId17" Type="http://schemas.openxmlformats.org/officeDocument/2006/relationships/customXml" Target="../ink/ink16.xml"/><Relationship Id="rId25" Type="http://schemas.openxmlformats.org/officeDocument/2006/relationships/customXml" Target="../ink/ink20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0.emf"/><Relationship Id="rId20" Type="http://schemas.openxmlformats.org/officeDocument/2006/relationships/image" Target="../media/image32.emf"/><Relationship Id="rId29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emf"/><Relationship Id="rId11" Type="http://schemas.openxmlformats.org/officeDocument/2006/relationships/customXml" Target="../ink/ink13.xml"/><Relationship Id="rId24" Type="http://schemas.openxmlformats.org/officeDocument/2006/relationships/image" Target="../media/image34.emf"/><Relationship Id="rId32" Type="http://schemas.openxmlformats.org/officeDocument/2006/relationships/image" Target="../media/image38.emf"/><Relationship Id="rId5" Type="http://schemas.openxmlformats.org/officeDocument/2006/relationships/customXml" Target="../ink/ink10.xml"/><Relationship Id="rId15" Type="http://schemas.openxmlformats.org/officeDocument/2006/relationships/customXml" Target="../ink/ink15.xml"/><Relationship Id="rId23" Type="http://schemas.openxmlformats.org/officeDocument/2006/relationships/customXml" Target="../ink/ink19.xml"/><Relationship Id="rId28" Type="http://schemas.openxmlformats.org/officeDocument/2006/relationships/image" Target="../media/image36.emf"/><Relationship Id="rId10" Type="http://schemas.openxmlformats.org/officeDocument/2006/relationships/image" Target="../media/image27.emf"/><Relationship Id="rId19" Type="http://schemas.openxmlformats.org/officeDocument/2006/relationships/customXml" Target="../ink/ink17.xml"/><Relationship Id="rId31" Type="http://schemas.openxmlformats.org/officeDocument/2006/relationships/customXml" Target="../ink/ink23.xml"/><Relationship Id="rId4" Type="http://schemas.openxmlformats.org/officeDocument/2006/relationships/image" Target="../media/image24.emf"/><Relationship Id="rId9" Type="http://schemas.openxmlformats.org/officeDocument/2006/relationships/customXml" Target="../ink/ink12.xml"/><Relationship Id="rId14" Type="http://schemas.openxmlformats.org/officeDocument/2006/relationships/image" Target="../media/image29.emf"/><Relationship Id="rId22" Type="http://schemas.openxmlformats.org/officeDocument/2006/relationships/image" Target="../media/image33.emf"/><Relationship Id="rId27" Type="http://schemas.openxmlformats.org/officeDocument/2006/relationships/customXml" Target="../ink/ink21.xml"/><Relationship Id="rId30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769043"/>
            <a:ext cx="7772400" cy="1470025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i="1" dirty="0" err="1"/>
              <a:t>Empreses</a:t>
            </a:r>
            <a:r>
              <a:rPr lang="es-ES" i="1" dirty="0"/>
              <a:t> </a:t>
            </a:r>
            <a:r>
              <a:rPr lang="es-ES" i="1" dirty="0" err="1"/>
              <a:t>socials</a:t>
            </a:r>
            <a:r>
              <a:rPr lang="es-ES" i="1" dirty="0"/>
              <a:t>, una mirada </a:t>
            </a:r>
            <a:r>
              <a:rPr lang="es-ES" i="1" dirty="0" smtClean="0"/>
              <a:t>innovadora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467544" y="260648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/>
              <a:t>2n </a:t>
            </a:r>
            <a:r>
              <a:rPr lang="es-ES" sz="3200" b="1" dirty="0" err="1"/>
              <a:t>Congrés</a:t>
            </a:r>
            <a:r>
              <a:rPr lang="es-ES" sz="3200" b="1" dirty="0"/>
              <a:t> </a:t>
            </a:r>
            <a:r>
              <a:rPr lang="es-ES" sz="3200" b="1" dirty="0" err="1"/>
              <a:t>d’Economia</a:t>
            </a:r>
            <a:r>
              <a:rPr lang="es-ES" sz="3200" b="1" dirty="0"/>
              <a:t>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403648" y="3933056"/>
            <a:ext cx="66967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sz="2000" dirty="0"/>
              <a:t>Carmen Marcuello </a:t>
            </a:r>
            <a:r>
              <a:rPr lang="es-ES" sz="2000" dirty="0" err="1"/>
              <a:t>Servós</a:t>
            </a:r>
            <a:endParaRPr lang="es-ES" sz="2000" dirty="0"/>
          </a:p>
          <a:p>
            <a:pPr algn="r"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sz="2000" dirty="0"/>
              <a:t>GESES </a:t>
            </a:r>
            <a:r>
              <a:rPr lang="es-ES" sz="2000" dirty="0" smtClean="0"/>
              <a:t>-Universidad </a:t>
            </a:r>
            <a:r>
              <a:rPr lang="es-ES" sz="2000" dirty="0"/>
              <a:t>de Zaragoza</a:t>
            </a:r>
          </a:p>
          <a:p>
            <a:pPr algn="r"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sz="2000" dirty="0" smtClean="0"/>
              <a:t>ww.unizar.es/</a:t>
            </a:r>
            <a:r>
              <a:rPr lang="es-ES" sz="2000" dirty="0" err="1" smtClean="0"/>
              <a:t>geses</a:t>
            </a:r>
            <a:endParaRPr lang="es-ES" sz="2000" dirty="0" smtClean="0"/>
          </a:p>
          <a:p>
            <a:pPr algn="r"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sz="2000" dirty="0" smtClean="0"/>
              <a:t>cmarcue@unizar.es</a:t>
            </a:r>
            <a:endParaRPr lang="es-ES" sz="2000" dirty="0"/>
          </a:p>
        </p:txBody>
      </p:sp>
      <p:pic>
        <p:nvPicPr>
          <p:cNvPr id="1026" name="Picture 2" descr="http://economia21dotnet.files.wordpress.com/2012/10/avatar-web-e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66229"/>
            <a:ext cx="1333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ge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37288"/>
            <a:ext cx="86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97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755650" y="549275"/>
            <a:ext cx="7993063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9" tIns="46800" rIns="89999" bIns="46800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endParaRPr lang="es-ES" sz="2000">
              <a:latin typeface="Cambria" charset="0"/>
            </a:endParaRPr>
          </a:p>
          <a:p>
            <a:pPr algn="r">
              <a:spcBef>
                <a:spcPct val="20000"/>
              </a:spcBef>
              <a:tabLst>
                <a:tab pos="6362700" algn="l"/>
                <a:tab pos="7805738" algn="l"/>
              </a:tabLst>
            </a:pPr>
            <a:endParaRPr lang="es-ES" sz="2000">
              <a:latin typeface="Cambria" charset="0"/>
            </a:endParaRPr>
          </a:p>
          <a:p>
            <a:pPr algn="ctr">
              <a:spcBef>
                <a:spcPct val="20000"/>
              </a:spcBef>
              <a:tabLst>
                <a:tab pos="6362700" algn="l"/>
                <a:tab pos="7805738" algn="l"/>
              </a:tabLst>
            </a:pPr>
            <a:endParaRPr lang="es-ES" sz="2000" b="1">
              <a:latin typeface="Cambria" charset="0"/>
            </a:endParaRPr>
          </a:p>
          <a:p>
            <a:pPr algn="ctr">
              <a:spcBef>
                <a:spcPct val="20000"/>
              </a:spcBef>
              <a:tabLst>
                <a:tab pos="6362700" algn="l"/>
                <a:tab pos="7805738" algn="l"/>
              </a:tabLst>
            </a:pPr>
            <a:endParaRPr lang="es-ES" sz="2000" b="1">
              <a:latin typeface="Cambria" charset="0"/>
            </a:endParaRPr>
          </a:p>
          <a:p>
            <a:pPr algn="ctr">
              <a:spcBef>
                <a:spcPct val="20000"/>
              </a:spcBef>
              <a:tabLst>
                <a:tab pos="6362700" algn="l"/>
                <a:tab pos="7805738" algn="l"/>
              </a:tabLst>
            </a:pPr>
            <a:endParaRPr lang="es-ES" sz="2000" b="1">
              <a:latin typeface="Cambria" charset="0"/>
            </a:endParaRPr>
          </a:p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endParaRPr lang="es-ES" sz="1600">
              <a:latin typeface="Cambria" charset="0"/>
            </a:endParaRPr>
          </a:p>
          <a:p>
            <a:pPr algn="ctr">
              <a:spcBef>
                <a:spcPct val="20000"/>
              </a:spcBef>
              <a:tabLst>
                <a:tab pos="6362700" algn="l"/>
                <a:tab pos="7805738" algn="l"/>
              </a:tabLst>
            </a:pPr>
            <a:endParaRPr lang="en-GB" sz="1600">
              <a:latin typeface="Cambria" charset="0"/>
            </a:endParaRPr>
          </a:p>
        </p:txBody>
      </p:sp>
      <p:grpSp>
        <p:nvGrpSpPr>
          <p:cNvPr id="25604" name="1 Grupo"/>
          <p:cNvGrpSpPr>
            <a:grpSpLocks/>
          </p:cNvGrpSpPr>
          <p:nvPr/>
        </p:nvGrpSpPr>
        <p:grpSpPr bwMode="auto">
          <a:xfrm>
            <a:off x="395288" y="260350"/>
            <a:ext cx="8353425" cy="2147888"/>
            <a:chOff x="395288" y="260350"/>
            <a:chExt cx="8353425" cy="2147888"/>
          </a:xfrm>
        </p:grpSpPr>
        <p:pic>
          <p:nvPicPr>
            <p:cNvPr id="25610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5288" y="260350"/>
              <a:ext cx="2952750" cy="198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1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40175" y="260350"/>
              <a:ext cx="4808538" cy="2147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60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884488"/>
            <a:ext cx="42481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0200" y="4141788"/>
            <a:ext cx="19050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4600" y="4624388"/>
            <a:ext cx="20383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24475" y="4738688"/>
            <a:ext cx="16668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Imagen 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15200" y="4460875"/>
            <a:ext cx="1481138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252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</a:t>
            </a:r>
            <a:r>
              <a:rPr lang="es-ES" dirty="0" smtClean="0"/>
              <a:t>ndice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s-ES" dirty="0" smtClean="0"/>
              <a:t>Introducción</a:t>
            </a:r>
          </a:p>
          <a:p>
            <a:pPr marL="514350" indent="-514350">
              <a:buAutoNum type="arabicPeriod"/>
            </a:pPr>
            <a:r>
              <a:rPr lang="es-ES" dirty="0" smtClean="0"/>
              <a:t>Tipos de Empresas Sociales en España</a:t>
            </a:r>
          </a:p>
          <a:p>
            <a:pPr marL="514350" indent="-514350">
              <a:buAutoNum type="arabicPeriod"/>
            </a:pPr>
            <a:r>
              <a:rPr lang="es-ES" dirty="0" smtClean="0"/>
              <a:t>Nuevas formas y modelos de Empresa Social en España</a:t>
            </a:r>
          </a:p>
          <a:p>
            <a:pPr marL="514350" indent="-514350">
              <a:buAutoNum type="arabicPeriod"/>
            </a:pPr>
            <a:r>
              <a:rPr lang="es-ES" dirty="0" smtClean="0"/>
              <a:t>Retos y oportunidades</a:t>
            </a:r>
            <a:endParaRPr lang="es-ES" dirty="0"/>
          </a:p>
          <a:p>
            <a:pPr marL="514350" indent="-514350">
              <a:buAutoNum type="arabicPeriod"/>
            </a:pPr>
            <a:endParaRPr lang="es-ES" dirty="0"/>
          </a:p>
        </p:txBody>
      </p:sp>
      <p:pic>
        <p:nvPicPr>
          <p:cNvPr id="4" name="Picture 9" descr="ge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37288"/>
            <a:ext cx="86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06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608165"/>
          </a:xfrm>
        </p:spPr>
        <p:txBody>
          <a:bodyPr/>
          <a:lstStyle/>
          <a:p>
            <a:pPr marL="0" indent="0" algn="ctr">
              <a:buNone/>
            </a:pPr>
            <a:endParaRPr lang="es-E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6712"/>
            <a:ext cx="8845550" cy="459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</a:t>
            </a:r>
            <a:r>
              <a:rPr lang="es-ES" b="1" dirty="0" smtClean="0">
                <a:solidFill>
                  <a:schemeClr val="bg1"/>
                </a:solidFill>
              </a:rPr>
              <a:t>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71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2027"/>
            <a:ext cx="8645930" cy="455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5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b="1" dirty="0" smtClean="0"/>
              <a:t>Declaración de Estrasburgo, 17-01-2014</a:t>
            </a:r>
            <a:endParaRPr lang="es-ES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43" y="1417638"/>
            <a:ext cx="8044322" cy="431083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6 Entrada de lápiz"/>
              <p14:cNvContentPartPr/>
              <p14:nvPr/>
            </p14:nvContentPartPr>
            <p14:xfrm>
              <a:off x="5259447" y="5056462"/>
              <a:ext cx="3330360" cy="693000"/>
            </p14:xfrm>
          </p:contentPart>
        </mc:Choice>
        <mc:Fallback>
          <p:pic>
            <p:nvPicPr>
              <p:cNvPr id="7" name="6 Entrada de lápiz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52247" y="5044942"/>
                <a:ext cx="3351600" cy="72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7 Entrada de lápiz"/>
              <p14:cNvContentPartPr/>
              <p14:nvPr/>
            </p14:nvContentPartPr>
            <p14:xfrm>
              <a:off x="5418927" y="4947382"/>
              <a:ext cx="3179520" cy="118440"/>
            </p14:xfrm>
          </p:contentPart>
        </mc:Choice>
        <mc:Fallback>
          <p:pic>
            <p:nvPicPr>
              <p:cNvPr id="8" name="7 Entrada de lápiz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16407" y="4923262"/>
                <a:ext cx="319392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8 Entrada de lápiz"/>
              <p14:cNvContentPartPr/>
              <p14:nvPr/>
            </p14:nvContentPartPr>
            <p14:xfrm>
              <a:off x="563247" y="5229622"/>
              <a:ext cx="1668960" cy="487800"/>
            </p14:xfrm>
          </p:contentPart>
        </mc:Choice>
        <mc:Fallback>
          <p:pic>
            <p:nvPicPr>
              <p:cNvPr id="9" name="8 Entrada de lápiz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1727" y="5200102"/>
                <a:ext cx="1694160" cy="5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9 Entrada de lápiz"/>
              <p14:cNvContentPartPr/>
              <p14:nvPr/>
            </p14:nvContentPartPr>
            <p14:xfrm>
              <a:off x="8297847" y="4979422"/>
              <a:ext cx="397800" cy="685800"/>
            </p14:xfrm>
          </p:contentPart>
        </mc:Choice>
        <mc:Fallback>
          <p:pic>
            <p:nvPicPr>
              <p:cNvPr id="10" name="9 Entrada de lápiz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94607" y="4958542"/>
                <a:ext cx="412920" cy="71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10 Entrada de lápiz"/>
              <p14:cNvContentPartPr/>
              <p14:nvPr/>
            </p14:nvContentPartPr>
            <p14:xfrm>
              <a:off x="8423127" y="5027302"/>
              <a:ext cx="257400" cy="580680"/>
            </p14:xfrm>
          </p:contentPart>
        </mc:Choice>
        <mc:Fallback>
          <p:pic>
            <p:nvPicPr>
              <p:cNvPr id="11" name="10 Entrada de lápiz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10527" y="5005702"/>
                <a:ext cx="281520" cy="62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11 Entrada de lápiz"/>
              <p14:cNvContentPartPr/>
              <p14:nvPr/>
            </p14:nvContentPartPr>
            <p14:xfrm>
              <a:off x="5238927" y="4968262"/>
              <a:ext cx="635400" cy="793800"/>
            </p14:xfrm>
          </p:contentPart>
        </mc:Choice>
        <mc:Fallback>
          <p:pic>
            <p:nvPicPr>
              <p:cNvPr id="12" name="11 Entrada de lápiz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25607" y="4950622"/>
                <a:ext cx="651960" cy="83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32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4100" name="9 CuadroTexto"/>
          <p:cNvSpPr txBox="1">
            <a:spLocks noChangeArrowheads="1"/>
          </p:cNvSpPr>
          <p:nvPr/>
        </p:nvSpPr>
        <p:spPr bwMode="auto">
          <a:xfrm>
            <a:off x="323528" y="332657"/>
            <a:ext cx="860616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en-US" b="1" dirty="0" err="1" smtClean="0">
                <a:latin typeface="+mn-lt"/>
              </a:rPr>
              <a:t>Definición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 err="1" smtClean="0">
                <a:latin typeface="+mn-lt"/>
              </a:rPr>
              <a:t>Empresa</a:t>
            </a:r>
            <a:r>
              <a:rPr lang="en-US" b="1" dirty="0" smtClean="0">
                <a:latin typeface="+mn-lt"/>
              </a:rPr>
              <a:t> Social, EMES. Defourny y </a:t>
            </a:r>
            <a:r>
              <a:rPr lang="en-US" b="1" dirty="0" err="1" smtClean="0">
                <a:latin typeface="+mn-lt"/>
              </a:rPr>
              <a:t>Nyssens</a:t>
            </a:r>
            <a:r>
              <a:rPr lang="en-US" b="1" dirty="0" smtClean="0">
                <a:latin typeface="+mn-lt"/>
              </a:rPr>
              <a:t> (2013) </a:t>
            </a:r>
          </a:p>
          <a:p>
            <a:pPr eaLnBrk="1" hangingPunct="1">
              <a:buFont typeface="Arial" pitchFamily="34" charset="0"/>
              <a:buNone/>
              <a:defRPr/>
            </a:pPr>
            <a:endParaRPr lang="en-US" sz="2000" b="1" dirty="0" smtClean="0">
              <a:latin typeface="+mn-lt"/>
            </a:endParaRPr>
          </a:p>
          <a:p>
            <a:pPr>
              <a:tabLst/>
              <a:defRPr/>
            </a:pPr>
            <a:r>
              <a:rPr lang="es-ES" sz="2000" b="1" dirty="0" smtClean="0">
                <a:latin typeface="+mn-lt"/>
              </a:rPr>
              <a:t>Dimensiones económicas y empresariales de las empresas sociales </a:t>
            </a:r>
            <a:endParaRPr lang="es-ES" sz="2000" dirty="0" smtClean="0">
              <a:latin typeface="+mn-lt"/>
            </a:endParaRPr>
          </a:p>
          <a:p>
            <a:pPr marL="1200150" lvl="1" indent="-457200">
              <a:buFontTx/>
              <a:buAutoNum type="alphaLcParenR"/>
              <a:defRPr/>
            </a:pPr>
            <a:r>
              <a:rPr lang="es-ES" sz="2000" dirty="0" smtClean="0">
                <a:latin typeface="+mn-lt"/>
              </a:rPr>
              <a:t>Actividad continua que produce bienes y/o vende servicios </a:t>
            </a:r>
          </a:p>
          <a:p>
            <a:pPr marL="1200150" lvl="1" indent="-457200">
              <a:buFontTx/>
              <a:buAutoNum type="alphaLcParenR"/>
              <a:defRPr/>
            </a:pPr>
            <a:r>
              <a:rPr lang="es-ES" sz="2000" dirty="0" smtClean="0">
                <a:latin typeface="+mn-lt"/>
              </a:rPr>
              <a:t>Nivel significativo de riesgo económico </a:t>
            </a:r>
          </a:p>
          <a:p>
            <a:pPr marL="1200150" lvl="1" indent="-457200">
              <a:buFontTx/>
              <a:buAutoNum type="alphaLcParenR"/>
              <a:defRPr/>
            </a:pPr>
            <a:r>
              <a:rPr lang="es-ES" sz="2000" dirty="0" smtClean="0">
                <a:latin typeface="+mn-lt"/>
              </a:rPr>
              <a:t>Mínima cantidad de trabajo remunerado </a:t>
            </a:r>
          </a:p>
          <a:p>
            <a:pPr>
              <a:defRPr/>
            </a:pPr>
            <a:r>
              <a:rPr lang="es-ES" sz="2000" b="1" dirty="0" smtClean="0">
                <a:latin typeface="+mn-lt"/>
              </a:rPr>
              <a:t>Dimensiones sociales de las empresas sociales </a:t>
            </a:r>
          </a:p>
          <a:p>
            <a:pPr marL="1254125" lvl="1" indent="-541338">
              <a:defRPr/>
            </a:pPr>
            <a:r>
              <a:rPr lang="es-ES" sz="2000" dirty="0" smtClean="0">
                <a:latin typeface="+mn-lt"/>
              </a:rPr>
              <a:t>d) Objetivo explícito para beneficiar a la comunidad </a:t>
            </a:r>
          </a:p>
          <a:p>
            <a:pPr marL="1254125" lvl="1" indent="-541338">
              <a:defRPr/>
            </a:pPr>
            <a:r>
              <a:rPr lang="es-ES" sz="2000" dirty="0" smtClean="0">
                <a:latin typeface="+mn-lt"/>
              </a:rPr>
              <a:t>e) Iniciativa lanzada por un grupo de ciudadanos u organizaciones de la sociedad civil </a:t>
            </a:r>
          </a:p>
          <a:p>
            <a:pPr marL="1254125" lvl="1" indent="-541338">
              <a:defRPr/>
            </a:pPr>
            <a:r>
              <a:rPr lang="es-ES" sz="2000" dirty="0" smtClean="0">
                <a:latin typeface="+mn-lt"/>
              </a:rPr>
              <a:t>f) Distribución de beneficios limitada </a:t>
            </a:r>
          </a:p>
          <a:p>
            <a:pPr>
              <a:defRPr/>
            </a:pPr>
            <a:r>
              <a:rPr lang="es-ES" sz="2000" b="1" dirty="0" smtClean="0">
                <a:latin typeface="+mn-lt"/>
              </a:rPr>
              <a:t>Gobierno participativo de las empresas sociales </a:t>
            </a:r>
          </a:p>
          <a:p>
            <a:pPr marL="1254125" lvl="1" indent="-541338">
              <a:defRPr/>
            </a:pPr>
            <a:r>
              <a:rPr lang="es-ES" sz="2000" dirty="0" smtClean="0">
                <a:latin typeface="+mn-lt"/>
              </a:rPr>
              <a:t>g) Alto grado de autonomía </a:t>
            </a:r>
          </a:p>
          <a:p>
            <a:pPr marL="1254125" lvl="1" indent="-541338">
              <a:defRPr/>
            </a:pPr>
            <a:r>
              <a:rPr lang="es-ES" sz="2000" dirty="0" smtClean="0">
                <a:latin typeface="+mn-lt"/>
              </a:rPr>
              <a:t>h) Facultad de decisión no basada en la propiedad de capital </a:t>
            </a:r>
          </a:p>
          <a:p>
            <a:pPr marL="1254125" lvl="1" indent="-541338">
              <a:defRPr/>
            </a:pPr>
            <a:r>
              <a:rPr lang="es-ES" sz="2000" dirty="0" smtClean="0">
                <a:latin typeface="+mn-lt"/>
              </a:rPr>
              <a:t>i) Naturaleza participativa, que involucra a diferentes partes afectadas por la actividad </a:t>
            </a:r>
          </a:p>
          <a:p>
            <a:pPr lvl="1">
              <a:defRPr/>
            </a:pPr>
            <a:endParaRPr lang="en-US" sz="2000" dirty="0" smtClean="0">
              <a:latin typeface="+mn-l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11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4100" name="9 CuadroTexto"/>
          <p:cNvSpPr txBox="1">
            <a:spLocks noChangeArrowheads="1"/>
          </p:cNvSpPr>
          <p:nvPr/>
        </p:nvSpPr>
        <p:spPr bwMode="auto">
          <a:xfrm>
            <a:off x="214313" y="1086272"/>
            <a:ext cx="8461375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es-ES" sz="2000" b="1" dirty="0" smtClean="0">
                <a:latin typeface="+mj-lt"/>
              </a:rPr>
              <a:t>Sector de actividad</a:t>
            </a:r>
          </a:p>
          <a:p>
            <a:pPr>
              <a:defRPr/>
            </a:pPr>
            <a:r>
              <a:rPr lang="es-ES" sz="1800" b="1" dirty="0" smtClean="0"/>
              <a:t>Colectivo </a:t>
            </a:r>
            <a:r>
              <a:rPr lang="es-ES" sz="1800" b="1" dirty="0"/>
              <a:t>de </a:t>
            </a:r>
            <a:r>
              <a:rPr lang="es-ES" sz="1800" b="1" dirty="0" smtClean="0"/>
              <a:t>personas</a:t>
            </a:r>
          </a:p>
          <a:p>
            <a:pPr>
              <a:defRPr/>
            </a:pPr>
            <a:r>
              <a:rPr lang="es-ES" sz="1800" b="1" dirty="0" smtClean="0"/>
              <a:t>Necesidad social</a:t>
            </a:r>
          </a:p>
          <a:p>
            <a:pPr>
              <a:defRPr/>
            </a:pPr>
            <a:r>
              <a:rPr lang="es-ES" sz="1800" b="1" dirty="0" smtClean="0"/>
              <a:t>Innovación social</a:t>
            </a:r>
          </a:p>
          <a:p>
            <a:pPr>
              <a:defRPr/>
            </a:pPr>
            <a:endParaRPr lang="es-ES" sz="1800" b="1" dirty="0"/>
          </a:p>
          <a:p>
            <a:pPr>
              <a:defRPr/>
            </a:pPr>
            <a:endParaRPr lang="es-ES" sz="1800" b="1" dirty="0" smtClean="0"/>
          </a:p>
          <a:p>
            <a:pPr>
              <a:defRPr/>
            </a:pPr>
            <a:endParaRPr lang="es-ES" sz="1800" b="1" dirty="0"/>
          </a:p>
          <a:p>
            <a:pPr>
              <a:defRPr/>
            </a:pPr>
            <a:endParaRPr lang="es-ES" sz="1800" b="1" dirty="0"/>
          </a:p>
          <a:p>
            <a:pPr>
              <a:defRPr/>
            </a:pPr>
            <a:endParaRPr lang="es-ES" sz="2000" b="1" dirty="0">
              <a:latin typeface="+mj-lt"/>
            </a:endParaRPr>
          </a:p>
          <a:p>
            <a:pPr>
              <a:defRPr/>
            </a:pPr>
            <a:r>
              <a:rPr lang="es-ES" sz="2000" b="1" dirty="0" smtClean="0">
                <a:latin typeface="+mj-lt"/>
              </a:rPr>
              <a:t>Misión social</a:t>
            </a:r>
          </a:p>
          <a:p>
            <a:pPr>
              <a:defRPr/>
            </a:pPr>
            <a:r>
              <a:rPr lang="es-ES" sz="2000" b="1" dirty="0" smtClean="0">
                <a:latin typeface="+mj-lt"/>
              </a:rPr>
              <a:t>Apoyo publico/privado</a:t>
            </a:r>
          </a:p>
          <a:p>
            <a:pPr>
              <a:defRPr/>
            </a:pPr>
            <a:r>
              <a:rPr lang="es-ES" sz="2000" b="1" dirty="0" smtClean="0">
                <a:latin typeface="+mj-lt"/>
              </a:rPr>
              <a:t>Modelo de gobernanza</a:t>
            </a:r>
          </a:p>
        </p:txBody>
      </p:sp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2" y="1491887"/>
            <a:ext cx="5927749" cy="404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364163" y="5465763"/>
            <a:ext cx="3311525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>
                <a:latin typeface="+mn-lt"/>
              </a:rPr>
              <a:t>Grupo de trabajo ICSEM-España, 2013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2 Entrada de lápiz"/>
              <p14:cNvContentPartPr/>
              <p14:nvPr/>
            </p14:nvContentPartPr>
            <p14:xfrm>
              <a:off x="65367" y="759862"/>
              <a:ext cx="2879280" cy="2148480"/>
            </p14:xfrm>
          </p:contentPart>
        </mc:Choice>
        <mc:Fallback xmlns="">
          <p:pic>
            <p:nvPicPr>
              <p:cNvPr id="3" name="2 Entrada de lápiz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287" y="723142"/>
                <a:ext cx="2948760" cy="222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3 Entrada de lápiz"/>
              <p14:cNvContentPartPr/>
              <p14:nvPr/>
            </p14:nvContentPartPr>
            <p14:xfrm>
              <a:off x="-107433" y="3311182"/>
              <a:ext cx="3377880" cy="2117880"/>
            </p14:xfrm>
          </p:contentPart>
        </mc:Choice>
        <mc:Fallback xmlns="">
          <p:pic>
            <p:nvPicPr>
              <p:cNvPr id="4" name="3 Entrada de lápiz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45233" y="3273742"/>
                <a:ext cx="3447000" cy="219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00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 rot="1328527">
            <a:off x="555033" y="1412945"/>
            <a:ext cx="3835823" cy="3125303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s-ES" b="1" dirty="0" smtClean="0"/>
              <a:t>Identificar:</a:t>
            </a:r>
          </a:p>
          <a:p>
            <a:r>
              <a:rPr lang="es-ES" dirty="0" smtClean="0"/>
              <a:t>Colectivo social</a:t>
            </a:r>
          </a:p>
          <a:p>
            <a:r>
              <a:rPr lang="es-ES" dirty="0" smtClean="0"/>
              <a:t>Necesidad social</a:t>
            </a:r>
          </a:p>
          <a:p>
            <a:r>
              <a:rPr lang="es-ES" dirty="0" smtClean="0"/>
              <a:t>Innovación social</a:t>
            </a:r>
          </a:p>
          <a:p>
            <a:r>
              <a:rPr lang="es-ES" dirty="0" smtClean="0"/>
              <a:t>Impacto esperado</a:t>
            </a:r>
            <a:endParaRPr lang="es-ES" dirty="0"/>
          </a:p>
        </p:txBody>
      </p:sp>
      <p:sp>
        <p:nvSpPr>
          <p:cNvPr id="3" name="1 Marcador de contenido"/>
          <p:cNvSpPr txBox="1">
            <a:spLocks/>
          </p:cNvSpPr>
          <p:nvPr/>
        </p:nvSpPr>
        <p:spPr bwMode="auto">
          <a:xfrm rot="20700000">
            <a:off x="4839141" y="1287220"/>
            <a:ext cx="3934545" cy="3442962"/>
          </a:xfrm>
          <a:prstGeom prst="roundRect">
            <a:avLst/>
          </a:prstGeom>
          <a:ln w="38100"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b="1" dirty="0" smtClean="0"/>
              <a:t>Identificar:</a:t>
            </a:r>
          </a:p>
          <a:p>
            <a:r>
              <a:rPr lang="es-ES" dirty="0" smtClean="0"/>
              <a:t>Misión </a:t>
            </a:r>
            <a:r>
              <a:rPr lang="es-ES" dirty="0"/>
              <a:t>s</a:t>
            </a:r>
            <a:r>
              <a:rPr lang="es-ES" dirty="0" smtClean="0"/>
              <a:t>ocial</a:t>
            </a:r>
          </a:p>
          <a:p>
            <a:r>
              <a:rPr lang="es-ES" dirty="0" smtClean="0"/>
              <a:t>Apoyo publico/privado</a:t>
            </a:r>
          </a:p>
          <a:p>
            <a:r>
              <a:rPr lang="es-ES" dirty="0" smtClean="0"/>
              <a:t>Gobernanza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11560" y="6309320"/>
            <a:ext cx="1622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32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59995"/>
            <a:ext cx="8229600" cy="255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93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4100" name="9 CuadroTexto"/>
          <p:cNvSpPr txBox="1">
            <a:spLocks noChangeArrowheads="1"/>
          </p:cNvSpPr>
          <p:nvPr/>
        </p:nvSpPr>
        <p:spPr bwMode="auto">
          <a:xfrm>
            <a:off x="356529" y="1340768"/>
            <a:ext cx="259228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es-ES" b="1" dirty="0" smtClean="0">
                <a:latin typeface="+mn-lt"/>
              </a:rPr>
              <a:t>Empresa social</a:t>
            </a:r>
          </a:p>
          <a:p>
            <a:pPr eaLnBrk="1" hangingPunct="1">
              <a:buFont typeface="Arial" pitchFamily="34" charset="0"/>
              <a:buNone/>
              <a:defRPr/>
            </a:pPr>
            <a:endParaRPr lang="es-ES" sz="2000" dirty="0" smtClean="0">
              <a:latin typeface="+mn-lt"/>
            </a:endParaRPr>
          </a:p>
          <a:p>
            <a:pPr lvl="1">
              <a:defRPr/>
            </a:pPr>
            <a:endParaRPr lang="en-US" sz="2000" dirty="0" smtClean="0">
              <a:latin typeface="+mn-l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" name="9 CuadroTexto"/>
          <p:cNvSpPr txBox="1">
            <a:spLocks noChangeArrowheads="1"/>
          </p:cNvSpPr>
          <p:nvPr/>
        </p:nvSpPr>
        <p:spPr bwMode="auto">
          <a:xfrm>
            <a:off x="6516216" y="1340024"/>
            <a:ext cx="21192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es-ES" b="1" dirty="0" smtClean="0">
                <a:latin typeface="+mn-lt"/>
              </a:rPr>
              <a:t>Empresa</a:t>
            </a:r>
          </a:p>
          <a:p>
            <a:pPr eaLnBrk="1" hangingPunct="1">
              <a:buFont typeface="Arial" pitchFamily="34" charset="0"/>
              <a:buNone/>
              <a:defRPr/>
            </a:pPr>
            <a:endParaRPr lang="es-ES" sz="2000" dirty="0" smtClean="0">
              <a:latin typeface="+mn-lt"/>
            </a:endParaRPr>
          </a:p>
          <a:p>
            <a:pPr lvl="1">
              <a:defRPr/>
            </a:pPr>
            <a:endParaRPr lang="en-US" sz="2000" dirty="0" smtClean="0">
              <a:latin typeface="+mn-lt"/>
            </a:endParaRPr>
          </a:p>
        </p:txBody>
      </p:sp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3572273" y="476672"/>
            <a:ext cx="211921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es-ES" b="1" dirty="0" smtClean="0">
                <a:latin typeface="+mn-lt"/>
              </a:rPr>
              <a:t>RSC</a:t>
            </a:r>
          </a:p>
          <a:p>
            <a:pPr algn="ctr" eaLnBrk="1" hangingPunct="1">
              <a:buFont typeface="Arial" pitchFamily="34" charset="0"/>
              <a:buNone/>
              <a:defRPr/>
            </a:pPr>
            <a:endParaRPr lang="es-ES" b="1" dirty="0">
              <a:latin typeface="+mn-lt"/>
            </a:endParaRPr>
          </a:p>
          <a:p>
            <a:pPr algn="ctr" eaLnBrk="1" hangingPunct="1">
              <a:buFont typeface="Arial" pitchFamily="34" charset="0"/>
              <a:buNone/>
              <a:defRPr/>
            </a:pPr>
            <a:r>
              <a:rPr lang="es-ES" b="1" dirty="0" smtClean="0">
                <a:latin typeface="+mn-lt"/>
              </a:rPr>
              <a:t>Social</a:t>
            </a:r>
          </a:p>
          <a:p>
            <a:pPr eaLnBrk="1" hangingPunct="1">
              <a:buFont typeface="Arial" pitchFamily="34" charset="0"/>
              <a:buNone/>
              <a:defRPr/>
            </a:pPr>
            <a:endParaRPr lang="es-ES" sz="2000" dirty="0" smtClean="0">
              <a:latin typeface="+mn-lt"/>
            </a:endParaRPr>
          </a:p>
          <a:p>
            <a:pPr lvl="1">
              <a:defRPr/>
            </a:pPr>
            <a:endParaRPr lang="en-US" sz="2000" dirty="0" smtClean="0">
              <a:latin typeface="+mn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1 Entrada de lápiz"/>
              <p14:cNvContentPartPr/>
              <p14:nvPr/>
            </p14:nvContentPartPr>
            <p14:xfrm>
              <a:off x="292887" y="826822"/>
              <a:ext cx="2382120" cy="1625760"/>
            </p14:xfrm>
          </p:contentPart>
        </mc:Choice>
        <mc:Fallback>
          <p:pic>
            <p:nvPicPr>
              <p:cNvPr id="2" name="1 Entrada de lápiz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2007" y="804862"/>
                <a:ext cx="2423520" cy="166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2 Entrada de lápiz"/>
              <p14:cNvContentPartPr/>
              <p14:nvPr/>
            </p14:nvContentPartPr>
            <p14:xfrm>
              <a:off x="3703527" y="337582"/>
              <a:ext cx="1883520" cy="1783800"/>
            </p14:xfrm>
          </p:contentPart>
        </mc:Choice>
        <mc:Fallback>
          <p:pic>
            <p:nvPicPr>
              <p:cNvPr id="3" name="2 Entrada de lápiz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95967" y="318142"/>
                <a:ext cx="1909800" cy="181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3 Entrada de lápiz"/>
              <p14:cNvContentPartPr/>
              <p14:nvPr/>
            </p14:nvContentPartPr>
            <p14:xfrm>
              <a:off x="6348807" y="878662"/>
              <a:ext cx="2021400" cy="1370880"/>
            </p14:xfrm>
          </p:contentPart>
        </mc:Choice>
        <mc:Fallback>
          <p:pic>
            <p:nvPicPr>
              <p:cNvPr id="4" name="3 Entrada de lápiz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29007" y="859222"/>
                <a:ext cx="2063880" cy="141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8" name="17 Entrada de lápiz"/>
              <p14:cNvContentPartPr/>
              <p14:nvPr/>
            </p14:nvContentPartPr>
            <p14:xfrm>
              <a:off x="5174127" y="2805742"/>
              <a:ext cx="439200" cy="249480"/>
            </p14:xfrm>
          </p:contentPart>
        </mc:Choice>
        <mc:Fallback>
          <p:pic>
            <p:nvPicPr>
              <p:cNvPr id="18" name="17 Entrada de lápiz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62967" y="2794582"/>
                <a:ext cx="45288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6" name="25 Entrada de lápiz"/>
              <p14:cNvContentPartPr/>
              <p14:nvPr/>
            </p14:nvContentPartPr>
            <p14:xfrm>
              <a:off x="5152167" y="3453022"/>
              <a:ext cx="504000" cy="318960"/>
            </p14:xfrm>
          </p:contentPart>
        </mc:Choice>
        <mc:Fallback>
          <p:pic>
            <p:nvPicPr>
              <p:cNvPr id="26" name="25 Entrada de lápiz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41007" y="3440782"/>
                <a:ext cx="52776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8" name="27 Entrada de lápiz"/>
              <p14:cNvContentPartPr/>
              <p14:nvPr/>
            </p14:nvContentPartPr>
            <p14:xfrm>
              <a:off x="3073887" y="2716102"/>
              <a:ext cx="2050200" cy="1796400"/>
            </p14:xfrm>
          </p:contentPart>
        </mc:Choice>
        <mc:Fallback>
          <p:pic>
            <p:nvPicPr>
              <p:cNvPr id="28" name="27 Entrada de lápiz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63087" y="2703862"/>
                <a:ext cx="2064600" cy="18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9" name="28 Entrada de lápiz"/>
              <p14:cNvContentPartPr/>
              <p14:nvPr/>
            </p14:nvContentPartPr>
            <p14:xfrm>
              <a:off x="3571407" y="4239262"/>
              <a:ext cx="129960" cy="252000"/>
            </p14:xfrm>
          </p:contentPart>
        </mc:Choice>
        <mc:Fallback>
          <p:pic>
            <p:nvPicPr>
              <p:cNvPr id="29" name="28 Entrada de lápiz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560967" y="4229902"/>
                <a:ext cx="14544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0" name="29 Entrada de lápiz"/>
              <p14:cNvContentPartPr/>
              <p14:nvPr/>
            </p14:nvContentPartPr>
            <p14:xfrm>
              <a:off x="3525327" y="4381102"/>
              <a:ext cx="132840" cy="6480"/>
            </p14:xfrm>
          </p:contentPart>
        </mc:Choice>
        <mc:Fallback>
          <p:pic>
            <p:nvPicPr>
              <p:cNvPr id="30" name="29 Entrada de lápiz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15607" y="4369582"/>
                <a:ext cx="14580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1" name="30 Entrada de lápiz"/>
              <p14:cNvContentPartPr/>
              <p14:nvPr/>
            </p14:nvContentPartPr>
            <p14:xfrm>
              <a:off x="3567807" y="4192462"/>
              <a:ext cx="131760" cy="30960"/>
            </p14:xfrm>
          </p:contentPart>
        </mc:Choice>
        <mc:Fallback>
          <p:pic>
            <p:nvPicPr>
              <p:cNvPr id="31" name="30 Entrada de lápiz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557367" y="4182022"/>
                <a:ext cx="14508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8672" name="28671 Entrada de lápiz"/>
              <p14:cNvContentPartPr/>
              <p14:nvPr/>
            </p14:nvContentPartPr>
            <p14:xfrm>
              <a:off x="3813687" y="4343662"/>
              <a:ext cx="153000" cy="203040"/>
            </p14:xfrm>
          </p:contentPart>
        </mc:Choice>
        <mc:Fallback>
          <p:pic>
            <p:nvPicPr>
              <p:cNvPr id="28672" name="28671 Entrada de lápiz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807927" y="4333222"/>
                <a:ext cx="16920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8673" name="28672 Entrada de lápiz"/>
              <p14:cNvContentPartPr/>
              <p14:nvPr/>
            </p14:nvContentPartPr>
            <p14:xfrm>
              <a:off x="3799287" y="4307662"/>
              <a:ext cx="145440" cy="212760"/>
            </p14:xfrm>
          </p:contentPart>
        </mc:Choice>
        <mc:Fallback>
          <p:pic>
            <p:nvPicPr>
              <p:cNvPr id="28673" name="28672 Entrada de lápiz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787767" y="4299742"/>
                <a:ext cx="15912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8675" name="28674 Entrada de lápiz"/>
              <p14:cNvContentPartPr/>
              <p14:nvPr/>
            </p14:nvContentPartPr>
            <p14:xfrm>
              <a:off x="4028607" y="4317382"/>
              <a:ext cx="289800" cy="221040"/>
            </p14:xfrm>
          </p:contentPart>
        </mc:Choice>
        <mc:Fallback>
          <p:pic>
            <p:nvPicPr>
              <p:cNvPr id="28675" name="28674 Entrada de lápiz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017087" y="4305862"/>
                <a:ext cx="30420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8676" name="28675 Entrada de lápiz"/>
              <p14:cNvContentPartPr/>
              <p14:nvPr/>
            </p14:nvContentPartPr>
            <p14:xfrm>
              <a:off x="4374567" y="4183822"/>
              <a:ext cx="672480" cy="311400"/>
            </p14:xfrm>
          </p:contentPart>
        </mc:Choice>
        <mc:Fallback>
          <p:pic>
            <p:nvPicPr>
              <p:cNvPr id="28676" name="28675 Entrada de lápiz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362687" y="4171942"/>
                <a:ext cx="688320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8677" name="28676 Entrada de lápiz"/>
              <p14:cNvContentPartPr/>
              <p14:nvPr/>
            </p14:nvContentPartPr>
            <p14:xfrm>
              <a:off x="5124807" y="4063582"/>
              <a:ext cx="78840" cy="415080"/>
            </p14:xfrm>
          </p:contentPart>
        </mc:Choice>
        <mc:Fallback>
          <p:pic>
            <p:nvPicPr>
              <p:cNvPr id="28677" name="28676 Entrada de lápiz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114367" y="4053142"/>
                <a:ext cx="9360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8678" name="28677 Entrada de lápiz"/>
              <p14:cNvContentPartPr/>
              <p14:nvPr/>
            </p14:nvContentPartPr>
            <p14:xfrm>
              <a:off x="5090607" y="4261222"/>
              <a:ext cx="416160" cy="195120"/>
            </p14:xfrm>
          </p:contentPart>
        </mc:Choice>
        <mc:Fallback>
          <p:pic>
            <p:nvPicPr>
              <p:cNvPr id="28678" name="28677 Entrada de lápiz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078727" y="4248622"/>
                <a:ext cx="430920" cy="22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135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25603" name="9 CuadroTexto"/>
          <p:cNvSpPr txBox="1">
            <a:spLocks noChangeArrowheads="1"/>
          </p:cNvSpPr>
          <p:nvPr/>
        </p:nvSpPr>
        <p:spPr bwMode="auto">
          <a:xfrm>
            <a:off x="1143000" y="1143000"/>
            <a:ext cx="7786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45085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45085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45085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4508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4508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08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08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08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08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s-ES" sz="2000">
              <a:latin typeface="Arial" panose="020B0604020202020204" pitchFamily="34" charset="0"/>
            </a:endParaRPr>
          </a:p>
        </p:txBody>
      </p:sp>
      <p:sp>
        <p:nvSpPr>
          <p:cNvPr id="7172" name="CuadroTexto 3"/>
          <p:cNvSpPr txBox="1">
            <a:spLocks noChangeArrowheads="1"/>
          </p:cNvSpPr>
          <p:nvPr/>
        </p:nvSpPr>
        <p:spPr bwMode="auto">
          <a:xfrm>
            <a:off x="852488" y="1722438"/>
            <a:ext cx="2592387" cy="40005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s-ES" sz="2000" dirty="0" smtClean="0">
                <a:latin typeface="+mj-lt"/>
              </a:rPr>
              <a:t>Economía Social</a:t>
            </a:r>
          </a:p>
        </p:txBody>
      </p:sp>
      <p:sp>
        <p:nvSpPr>
          <p:cNvPr id="7173" name="CuadroTexto 5"/>
          <p:cNvSpPr txBox="1">
            <a:spLocks noChangeArrowheads="1"/>
          </p:cNvSpPr>
          <p:nvPr/>
        </p:nvSpPr>
        <p:spPr bwMode="auto">
          <a:xfrm>
            <a:off x="3419475" y="2997200"/>
            <a:ext cx="2376488" cy="40005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s-ES" sz="2000" dirty="0" smtClean="0">
                <a:latin typeface="+mj-lt"/>
              </a:rPr>
              <a:t>Empresas sociales</a:t>
            </a:r>
          </a:p>
        </p:txBody>
      </p:sp>
      <p:sp>
        <p:nvSpPr>
          <p:cNvPr id="7174" name="CuadroTexto 6"/>
          <p:cNvSpPr txBox="1">
            <a:spLocks noChangeArrowheads="1"/>
          </p:cNvSpPr>
          <p:nvPr/>
        </p:nvSpPr>
        <p:spPr bwMode="auto">
          <a:xfrm>
            <a:off x="5580063" y="1177925"/>
            <a:ext cx="2520950" cy="163195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342900" indent="-342900" eaLnBrk="1" hangingPunct="1">
              <a:buFont typeface="Calibri" pitchFamily="34" charset="0"/>
              <a:buChar char="‐"/>
              <a:defRPr/>
            </a:pPr>
            <a:r>
              <a:rPr lang="es-ES" sz="2000" dirty="0" smtClean="0">
                <a:latin typeface="+mj-lt"/>
              </a:rPr>
              <a:t>Transformación </a:t>
            </a:r>
          </a:p>
          <a:p>
            <a:pPr marL="342900" indent="-342900" eaLnBrk="1" hangingPunct="1">
              <a:buFont typeface="Calibri" pitchFamily="34" charset="0"/>
              <a:buChar char="‐"/>
              <a:defRPr/>
            </a:pPr>
            <a:r>
              <a:rPr lang="es-ES" sz="2000" dirty="0" smtClean="0">
                <a:latin typeface="+mj-lt"/>
              </a:rPr>
              <a:t>Adaptación necesidades</a:t>
            </a:r>
          </a:p>
          <a:p>
            <a:pPr marL="342900" indent="-342900" eaLnBrk="1" hangingPunct="1">
              <a:buFont typeface="Calibri" pitchFamily="34" charset="0"/>
              <a:buChar char="‐"/>
              <a:defRPr/>
            </a:pPr>
            <a:r>
              <a:rPr lang="es-ES" sz="2000" dirty="0" smtClean="0">
                <a:latin typeface="+mj-lt"/>
              </a:rPr>
              <a:t>Generadora de políticas públicas</a:t>
            </a:r>
          </a:p>
        </p:txBody>
      </p:sp>
      <p:sp>
        <p:nvSpPr>
          <p:cNvPr id="25608" name="CuadroTexto 8"/>
          <p:cNvSpPr txBox="1">
            <a:spLocks noChangeArrowheads="1"/>
          </p:cNvSpPr>
          <p:nvPr/>
        </p:nvSpPr>
        <p:spPr bwMode="auto">
          <a:xfrm>
            <a:off x="1042988" y="4365625"/>
            <a:ext cx="2160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s-ES" altLang="es-ES" sz="2000" dirty="0" smtClean="0">
                <a:latin typeface="+mj-lt"/>
              </a:rPr>
              <a:t>Participación</a:t>
            </a:r>
          </a:p>
        </p:txBody>
      </p:sp>
      <p:sp>
        <p:nvSpPr>
          <p:cNvPr id="25609" name="CuadroTexto 9"/>
          <p:cNvSpPr txBox="1">
            <a:spLocks noChangeArrowheads="1"/>
          </p:cNvSpPr>
          <p:nvPr/>
        </p:nvSpPr>
        <p:spPr bwMode="auto">
          <a:xfrm>
            <a:off x="3563938" y="4292600"/>
            <a:ext cx="1800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s-ES" altLang="es-ES" sz="2000" dirty="0" smtClean="0">
                <a:latin typeface="+mj-lt"/>
              </a:rPr>
              <a:t>Interés general, objetivo social</a:t>
            </a:r>
          </a:p>
        </p:txBody>
      </p:sp>
      <p:sp>
        <p:nvSpPr>
          <p:cNvPr id="25610" name="CuadroTexto 10"/>
          <p:cNvSpPr txBox="1">
            <a:spLocks noChangeArrowheads="1"/>
          </p:cNvSpPr>
          <p:nvPr/>
        </p:nvSpPr>
        <p:spPr bwMode="auto">
          <a:xfrm>
            <a:off x="6156325" y="4292600"/>
            <a:ext cx="24479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s-ES" altLang="es-ES" sz="2000" dirty="0" smtClean="0">
                <a:latin typeface="+mj-lt"/>
              </a:rPr>
              <a:t>Nuevas necesidades: integración social-laboral</a:t>
            </a:r>
          </a:p>
        </p:txBody>
      </p:sp>
      <p:sp>
        <p:nvSpPr>
          <p:cNvPr id="12" name="Flecha derecha 11"/>
          <p:cNvSpPr>
            <a:spLocks noChangeArrowheads="1"/>
          </p:cNvSpPr>
          <p:nvPr/>
        </p:nvSpPr>
        <p:spPr bwMode="auto">
          <a:xfrm rot="-1101267">
            <a:off x="2187575" y="3646488"/>
            <a:ext cx="863600" cy="374650"/>
          </a:xfrm>
          <a:prstGeom prst="rightArrow">
            <a:avLst>
              <a:gd name="adj1" fmla="val 50000"/>
              <a:gd name="adj2" fmla="val 50072"/>
            </a:avLst>
          </a:prstGeom>
          <a:gradFill rotWithShape="1"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" name="Flecha derecha 12"/>
          <p:cNvSpPr>
            <a:spLocks noChangeArrowheads="1"/>
          </p:cNvSpPr>
          <p:nvPr/>
        </p:nvSpPr>
        <p:spPr bwMode="auto">
          <a:xfrm rot="16200000">
            <a:off x="4248151" y="3651250"/>
            <a:ext cx="684212" cy="395287"/>
          </a:xfrm>
          <a:prstGeom prst="rightArrow">
            <a:avLst>
              <a:gd name="adj1" fmla="val 50000"/>
              <a:gd name="adj2" fmla="val 50109"/>
            </a:avLst>
          </a:prstGeom>
          <a:gradFill rotWithShape="1"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Flecha derecha 16"/>
          <p:cNvSpPr>
            <a:spLocks noChangeArrowheads="1"/>
          </p:cNvSpPr>
          <p:nvPr/>
        </p:nvSpPr>
        <p:spPr bwMode="auto">
          <a:xfrm rot="-9349598">
            <a:off x="5846763" y="3695700"/>
            <a:ext cx="684212" cy="395288"/>
          </a:xfrm>
          <a:prstGeom prst="rightArrow">
            <a:avLst>
              <a:gd name="adj1" fmla="val 50000"/>
              <a:gd name="adj2" fmla="val 50109"/>
            </a:avLst>
          </a:prstGeom>
          <a:gradFill rotWithShape="1"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5" name="Flecha derecha 11"/>
          <p:cNvSpPr>
            <a:spLocks noChangeArrowheads="1"/>
          </p:cNvSpPr>
          <p:nvPr/>
        </p:nvSpPr>
        <p:spPr bwMode="auto">
          <a:xfrm>
            <a:off x="4157663" y="1768475"/>
            <a:ext cx="863600" cy="374650"/>
          </a:xfrm>
          <a:prstGeom prst="rightArrow">
            <a:avLst>
              <a:gd name="adj1" fmla="val 50000"/>
              <a:gd name="adj2" fmla="val 50072"/>
            </a:avLst>
          </a:prstGeom>
          <a:gradFill rotWithShape="1"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2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609600" y="884238"/>
            <a:ext cx="8208963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9" tIns="46800" rIns="89999" bIns="46800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sz="2400" b="1" dirty="0">
                <a:latin typeface="Cambria" charset="0"/>
                <a:ea typeface="Arial" charset="0"/>
                <a:cs typeface="Arial" charset="0"/>
              </a:rPr>
              <a:t>Economía Social </a:t>
            </a:r>
            <a:endParaRPr lang="es-ES" sz="2400" b="1" dirty="0" smtClean="0">
              <a:latin typeface="Cambria" charset="0"/>
              <a:ea typeface="Arial" charset="0"/>
              <a:cs typeface="Arial" charset="0"/>
            </a:endParaRPr>
          </a:p>
          <a:p>
            <a:pPr algn="r"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sz="2000" dirty="0" smtClean="0">
                <a:latin typeface="Cambria" charset="0"/>
                <a:ea typeface="Arial" charset="0"/>
                <a:cs typeface="Arial" charset="0"/>
              </a:rPr>
              <a:t>Social </a:t>
            </a:r>
            <a:r>
              <a:rPr lang="es-ES" sz="2000" dirty="0" err="1">
                <a:latin typeface="Cambria" charset="0"/>
                <a:ea typeface="Arial" charset="0"/>
                <a:cs typeface="Arial" charset="0"/>
              </a:rPr>
              <a:t>Economy</a:t>
            </a:r>
            <a:r>
              <a:rPr lang="es-ES" sz="2000" dirty="0">
                <a:latin typeface="Cambria" charset="0"/>
                <a:ea typeface="Arial" charset="0"/>
                <a:cs typeface="Arial" charset="0"/>
              </a:rPr>
              <a:t> </a:t>
            </a:r>
            <a:r>
              <a:rPr lang="es-ES" sz="2000" dirty="0" err="1">
                <a:latin typeface="Cambria" charset="0"/>
                <a:ea typeface="Arial" charset="0"/>
                <a:cs typeface="Arial" charset="0"/>
              </a:rPr>
              <a:t>Europe</a:t>
            </a:r>
            <a:r>
              <a:rPr lang="es-ES" sz="2000" dirty="0">
                <a:latin typeface="Cambria" charset="0"/>
                <a:ea typeface="Arial" charset="0"/>
                <a:cs typeface="Arial" charset="0"/>
              </a:rPr>
              <a:t> (2008)  </a:t>
            </a:r>
          </a:p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endParaRPr lang="es-ES" sz="2000" dirty="0">
              <a:latin typeface="Cambria" charset="0"/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dirty="0">
                <a:latin typeface="Cambria" charset="0"/>
                <a:ea typeface="Arial" charset="0"/>
                <a:cs typeface="Arial" charset="0"/>
              </a:rPr>
              <a:t>“Una forma diferente de emprender que compagina en todo momento el interés general, la actividad económica y un funcionamiento democrático”, y los valores que articulan y dan identidad al sector son: </a:t>
            </a:r>
          </a:p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dirty="0">
                <a:latin typeface="Cambria" charset="0"/>
                <a:ea typeface="Arial" charset="0"/>
                <a:cs typeface="Arial" charset="0"/>
              </a:rPr>
              <a:t>1) la primacía de la persona y del objeto social sobre el capital; </a:t>
            </a:r>
          </a:p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dirty="0">
                <a:latin typeface="Cambria" charset="0"/>
                <a:ea typeface="Arial" charset="0"/>
                <a:cs typeface="Arial" charset="0"/>
              </a:rPr>
              <a:t>2) la adhesión voluntaria y abierta; </a:t>
            </a:r>
          </a:p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dirty="0">
                <a:latin typeface="Cambria" charset="0"/>
                <a:ea typeface="Arial" charset="0"/>
                <a:cs typeface="Arial" charset="0"/>
              </a:rPr>
              <a:t>3) el control democrático por sus miembros; </a:t>
            </a:r>
          </a:p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dirty="0">
                <a:latin typeface="Cambria" charset="0"/>
                <a:ea typeface="Arial" charset="0"/>
                <a:cs typeface="Arial" charset="0"/>
              </a:rPr>
              <a:t>4) la conjunción de los intereses de los miembros usuarios y del interés general; </a:t>
            </a:r>
          </a:p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dirty="0">
                <a:latin typeface="Cambria" charset="0"/>
                <a:ea typeface="Arial" charset="0"/>
                <a:cs typeface="Arial" charset="0"/>
              </a:rPr>
              <a:t>5) la defensa y aplicación de los principios de solidaridad y responsabilidad; </a:t>
            </a:r>
          </a:p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dirty="0">
                <a:latin typeface="Cambria" charset="0"/>
                <a:ea typeface="Arial" charset="0"/>
                <a:cs typeface="Arial" charset="0"/>
              </a:rPr>
              <a:t>6) la autonomía de gestión e independencia respecto a los poderes públicos; </a:t>
            </a:r>
          </a:p>
          <a:p>
            <a:pPr>
              <a:spcBef>
                <a:spcPct val="20000"/>
              </a:spcBef>
              <a:tabLst>
                <a:tab pos="6362700" algn="l"/>
                <a:tab pos="7805738" algn="l"/>
              </a:tabLst>
            </a:pPr>
            <a:r>
              <a:rPr lang="es-ES" dirty="0">
                <a:latin typeface="Cambria" charset="0"/>
                <a:ea typeface="Arial" charset="0"/>
                <a:cs typeface="Arial" charset="0"/>
              </a:rPr>
              <a:t>7) la mayor parte de los excedentes se destinan a la consecución de objetivos en favor del desarrollo sostenible, el interés de los servicios a los miembros y el interés general</a:t>
            </a:r>
            <a:endParaRPr lang="en-GB" sz="1600" dirty="0">
              <a:latin typeface="Cambria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2312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568036" y="620688"/>
            <a:ext cx="8208963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9" tIns="46800" rIns="89999" bIns="46800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r>
              <a:rPr lang="es-ES" altLang="es-ES" sz="2400" b="1" dirty="0" smtClean="0">
                <a:latin typeface="Calibri" panose="020F0502020204030204" pitchFamily="34" charset="0"/>
              </a:rPr>
              <a:t>Escuelas de emprendimiento social</a:t>
            </a:r>
          </a:p>
          <a:p>
            <a:pPr>
              <a:spcBef>
                <a:spcPct val="0"/>
              </a:spcBef>
              <a:defRPr/>
            </a:pPr>
            <a:endParaRPr lang="es-ES" altLang="es-ES" sz="2400" b="1" dirty="0">
              <a:latin typeface="Calibri" panose="020F0502020204030204" pitchFamily="34" charset="0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  <a:defRPr/>
            </a:pPr>
            <a:r>
              <a:rPr lang="es-ES" altLang="es-ES" sz="2400" b="1" dirty="0" smtClean="0">
                <a:latin typeface="Calibri" panose="020F0502020204030204" pitchFamily="34" charset="0"/>
              </a:rPr>
              <a:t>Escuela </a:t>
            </a:r>
            <a:r>
              <a:rPr lang="es-ES" altLang="es-ES" sz="2400" b="1" dirty="0">
                <a:latin typeface="Calibri" panose="020F0502020204030204" pitchFamily="34" charset="0"/>
              </a:rPr>
              <a:t>“nuevas fuentes de financiación”</a:t>
            </a:r>
          </a:p>
          <a:p>
            <a:pPr lvl="1">
              <a:spcBef>
                <a:spcPct val="0"/>
              </a:spcBef>
              <a:defRPr/>
            </a:pPr>
            <a:r>
              <a:rPr lang="es-ES" altLang="es-ES" sz="2000" dirty="0">
                <a:latin typeface="Calibri" panose="020F0502020204030204" pitchFamily="34" charset="0"/>
              </a:rPr>
              <a:t>“cualquier negocio de generación de ingresos o estrategia emprendida por una organización no lucrativa”</a:t>
            </a:r>
          </a:p>
          <a:p>
            <a:pPr>
              <a:defRPr/>
            </a:pPr>
            <a:endParaRPr lang="en-US" altLang="es-ES" sz="2400" b="1" dirty="0" smtClean="0"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 startAt="2"/>
              <a:defRPr/>
            </a:pPr>
            <a:r>
              <a:rPr lang="en-US" altLang="es-ES" sz="2400" b="1" dirty="0" err="1" smtClean="0">
                <a:latin typeface="Calibri" panose="020F0502020204030204" pitchFamily="34" charset="0"/>
              </a:rPr>
              <a:t>Escuela</a:t>
            </a:r>
            <a:r>
              <a:rPr lang="en-US" altLang="es-ES" sz="2400" b="1" dirty="0" smtClean="0">
                <a:latin typeface="Calibri" panose="020F0502020204030204" pitchFamily="34" charset="0"/>
              </a:rPr>
              <a:t> </a:t>
            </a:r>
            <a:r>
              <a:rPr lang="en-US" altLang="es-ES" sz="2400" b="1" dirty="0">
                <a:latin typeface="Calibri" panose="020F0502020204030204" pitchFamily="34" charset="0"/>
              </a:rPr>
              <a:t>de </a:t>
            </a:r>
            <a:r>
              <a:rPr lang="en-US" altLang="es-ES" sz="2400" b="1" dirty="0" err="1">
                <a:latin typeface="Calibri" panose="020F0502020204030204" pitchFamily="34" charset="0"/>
              </a:rPr>
              <a:t>Innovación</a:t>
            </a:r>
            <a:r>
              <a:rPr lang="en-US" altLang="es-ES" sz="2400" b="1" dirty="0">
                <a:latin typeface="Calibri" panose="020F0502020204030204" pitchFamily="34" charset="0"/>
              </a:rPr>
              <a:t> Social</a:t>
            </a:r>
          </a:p>
          <a:p>
            <a:pPr marL="201612" lvl="1" indent="0">
              <a:buFont typeface="Arial" pitchFamily="34" charset="0"/>
              <a:buNone/>
              <a:defRPr/>
            </a:pPr>
            <a:r>
              <a:rPr lang="en-US" altLang="es-ES" sz="2000" dirty="0">
                <a:latin typeface="Calibri" panose="020F0502020204030204" pitchFamily="34" charset="0"/>
              </a:rPr>
              <a:t>“</a:t>
            </a:r>
            <a:r>
              <a:rPr lang="en-US" altLang="es-ES" sz="2000" dirty="0" err="1">
                <a:latin typeface="Calibri" panose="020F0502020204030204" pitchFamily="34" charset="0"/>
              </a:rPr>
              <a:t>innovación</a:t>
            </a:r>
            <a:r>
              <a:rPr lang="en-US" altLang="es-ES" sz="2000" dirty="0">
                <a:latin typeface="Calibri" panose="020F0502020204030204" pitchFamily="34" charset="0"/>
              </a:rPr>
              <a:t> e </a:t>
            </a:r>
            <a:r>
              <a:rPr lang="en-US" altLang="es-ES" sz="2000" dirty="0" err="1">
                <a:latin typeface="Calibri" panose="020F0502020204030204" pitchFamily="34" charset="0"/>
              </a:rPr>
              <a:t>impacto</a:t>
            </a:r>
            <a:r>
              <a:rPr lang="en-US" altLang="es-ES" sz="2000" dirty="0">
                <a:latin typeface="Calibri" panose="020F0502020204030204" pitchFamily="34" charset="0"/>
              </a:rPr>
              <a:t> en un </a:t>
            </a:r>
            <a:r>
              <a:rPr lang="en-US" altLang="es-ES" sz="2000" dirty="0" err="1">
                <a:latin typeface="Calibri" panose="020F0502020204030204" pitchFamily="34" charset="0"/>
              </a:rPr>
              <a:t>amplio</a:t>
            </a:r>
            <a:r>
              <a:rPr lang="en-US" altLang="es-ES" sz="2000" dirty="0">
                <a:latin typeface="Calibri" panose="020F0502020204030204" pitchFamily="34" charset="0"/>
              </a:rPr>
              <a:t> </a:t>
            </a:r>
            <a:r>
              <a:rPr lang="en-US" altLang="es-ES" sz="2000" dirty="0" err="1">
                <a:latin typeface="Calibri" panose="020F0502020204030204" pitchFamily="34" charset="0"/>
              </a:rPr>
              <a:t>plano</a:t>
            </a:r>
            <a:r>
              <a:rPr lang="en-US" altLang="es-ES" sz="2000" dirty="0">
                <a:latin typeface="Calibri" panose="020F0502020204030204" pitchFamily="34" charset="0"/>
              </a:rPr>
              <a:t> social”</a:t>
            </a:r>
          </a:p>
          <a:p>
            <a:pPr>
              <a:spcBef>
                <a:spcPct val="0"/>
              </a:spcBef>
              <a:defRPr/>
            </a:pPr>
            <a:endParaRPr lang="es-ES" altLang="es-ES" sz="2400" b="1" dirty="0">
              <a:latin typeface="Calibri" panose="020F0502020204030204" pitchFamily="34" charset="0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 startAt="3"/>
              <a:defRPr/>
            </a:pPr>
            <a:r>
              <a:rPr lang="es-ES" altLang="es-ES" sz="2400" b="1" dirty="0">
                <a:latin typeface="Calibri" panose="020F0502020204030204" pitchFamily="34" charset="0"/>
              </a:rPr>
              <a:t>Escuela Europea Economía Social</a:t>
            </a:r>
          </a:p>
          <a:p>
            <a:pPr lvl="1">
              <a:spcBef>
                <a:spcPct val="0"/>
              </a:spcBef>
              <a:defRPr/>
            </a:pPr>
            <a:r>
              <a:rPr lang="es-ES" altLang="es-ES" sz="2000" dirty="0">
                <a:latin typeface="Calibri" panose="020F0502020204030204" pitchFamily="34" charset="0"/>
              </a:rPr>
              <a:t>“modelo de gobierno participativo, fin claramente social y limitación de la distribución beneficios”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194384" y="5085184"/>
            <a:ext cx="247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Jordi </a:t>
            </a:r>
            <a:r>
              <a:rPr lang="es-ES" sz="2400" b="1" dirty="0" err="1" smtClean="0"/>
              <a:t>Garcia</a:t>
            </a:r>
            <a:r>
              <a:rPr lang="es-ES" sz="2400" b="1" dirty="0" smtClean="0"/>
              <a:t> i Jane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2055472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568036" y="620688"/>
            <a:ext cx="8208963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9" tIns="46800" rIns="89999" bIns="46800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r>
              <a:rPr lang="es-ES" altLang="es-ES" sz="2400" b="1" dirty="0" smtClean="0">
                <a:latin typeface="Calibri" panose="020F0502020204030204" pitchFamily="34" charset="0"/>
              </a:rPr>
              <a:t>Escuelas de emprendimiento social</a:t>
            </a:r>
          </a:p>
          <a:p>
            <a:pPr>
              <a:spcBef>
                <a:spcPct val="0"/>
              </a:spcBef>
              <a:defRPr/>
            </a:pPr>
            <a:endParaRPr lang="es-ES" altLang="es-ES" sz="2400" b="1" dirty="0">
              <a:latin typeface="Calibri" panose="020F0502020204030204" pitchFamily="34" charset="0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  <a:defRPr/>
            </a:pPr>
            <a:endParaRPr lang="es-ES" altLang="es-ES" sz="2000" dirty="0">
              <a:latin typeface="Calibri" panose="020F05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</a:rPr>
              <a:t>1. Introducción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899592" y="1556792"/>
            <a:ext cx="67687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Lecturas</a:t>
            </a:r>
          </a:p>
          <a:p>
            <a:r>
              <a:rPr lang="es-ES" sz="2400" dirty="0" smtClean="0"/>
              <a:t>Monográfico CIRIEC-España, 2012 </a:t>
            </a:r>
            <a:endParaRPr lang="es-ES" sz="2400" dirty="0"/>
          </a:p>
          <a:p>
            <a:r>
              <a:rPr lang="es-ES" sz="2400" dirty="0" smtClean="0"/>
              <a:t>Jordi </a:t>
            </a:r>
            <a:r>
              <a:rPr lang="es-ES" sz="2400" dirty="0" err="1" smtClean="0"/>
              <a:t>Garcia</a:t>
            </a:r>
            <a:r>
              <a:rPr lang="es-ES" sz="2400" dirty="0" smtClean="0"/>
              <a:t> i </a:t>
            </a:r>
            <a:r>
              <a:rPr lang="es-ES" sz="2400" dirty="0" smtClean="0"/>
              <a:t>Jane</a:t>
            </a:r>
          </a:p>
          <a:p>
            <a:r>
              <a:rPr lang="es-ES" sz="2400" dirty="0" smtClean="0"/>
              <a:t>EMES publicaciones/congreso 2013</a:t>
            </a:r>
          </a:p>
          <a:p>
            <a:r>
              <a:rPr lang="es-ES" sz="2400" dirty="0" smtClean="0"/>
              <a:t>CIRIEC-</a:t>
            </a:r>
            <a:r>
              <a:rPr lang="es-ES" sz="2400" dirty="0" err="1" smtClean="0"/>
              <a:t>Ingernational</a:t>
            </a:r>
            <a:r>
              <a:rPr lang="es-ES" sz="2400" dirty="0" smtClean="0"/>
              <a:t> </a:t>
            </a:r>
            <a:r>
              <a:rPr lang="es-ES" sz="2400" dirty="0" err="1" smtClean="0"/>
              <a:t>Congress</a:t>
            </a:r>
            <a:r>
              <a:rPr lang="es-ES" sz="2400" dirty="0" smtClean="0"/>
              <a:t> 2013</a:t>
            </a:r>
          </a:p>
          <a:p>
            <a:r>
              <a:rPr lang="es-ES" sz="2400" dirty="0" err="1" smtClean="0"/>
              <a:t>Kerlin</a:t>
            </a:r>
            <a:r>
              <a:rPr lang="es-ES" sz="2400" dirty="0" smtClean="0"/>
              <a:t> 2013 NVSQ</a:t>
            </a:r>
          </a:p>
          <a:p>
            <a:endParaRPr lang="es-ES" sz="2400" dirty="0"/>
          </a:p>
          <a:p>
            <a:endParaRPr lang="es-ES" sz="2400" b="1" dirty="0" smtClean="0"/>
          </a:p>
          <a:p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0875605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4100" name="9 CuadroTexto"/>
          <p:cNvSpPr txBox="1">
            <a:spLocks noChangeArrowheads="1"/>
          </p:cNvSpPr>
          <p:nvPr/>
        </p:nvSpPr>
        <p:spPr bwMode="auto">
          <a:xfrm>
            <a:off x="468313" y="1143000"/>
            <a:ext cx="846137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es-ES" sz="2000" b="1" dirty="0" smtClean="0">
              <a:latin typeface="+mj-lt"/>
            </a:endParaRPr>
          </a:p>
          <a:p>
            <a:pPr>
              <a:defRPr/>
            </a:pPr>
            <a:endParaRPr lang="es-ES" sz="2000" b="1" dirty="0">
              <a:latin typeface="+mj-lt"/>
            </a:endParaRPr>
          </a:p>
          <a:p>
            <a:pPr lvl="1" indent="0">
              <a:defRPr/>
            </a:pPr>
            <a:r>
              <a:rPr lang="es-ES" sz="2000" dirty="0" smtClean="0">
                <a:latin typeface="+mj-lt"/>
              </a:rPr>
              <a:t>Ley 5/2011 de Economía Social</a:t>
            </a:r>
            <a:endParaRPr lang="es-ES" sz="2000" dirty="0" smtClean="0">
              <a:latin typeface="+mj-lt"/>
            </a:endParaRPr>
          </a:p>
          <a:p>
            <a:pPr lvl="1" indent="0">
              <a:defRPr/>
            </a:pPr>
            <a:endParaRPr lang="es-ES" sz="2000" dirty="0" smtClean="0">
              <a:latin typeface="+mn-lt"/>
            </a:endParaRPr>
          </a:p>
          <a:p>
            <a:pPr marL="1085850" lvl="1" indent="-342900">
              <a:buFont typeface="Arial" panose="020B0604020202020204" pitchFamily="34" charset="0"/>
              <a:buChar char="•"/>
              <a:defRPr/>
            </a:pPr>
            <a:r>
              <a:rPr lang="es-ES" sz="2000" dirty="0" smtClean="0">
                <a:latin typeface="+mn-lt"/>
              </a:rPr>
              <a:t>Visión amplia</a:t>
            </a:r>
          </a:p>
          <a:p>
            <a:pPr marL="1085850" lvl="1" indent="-342900">
              <a:buFont typeface="Arial" panose="020B0604020202020204" pitchFamily="34" charset="0"/>
              <a:buChar char="•"/>
              <a:defRPr/>
            </a:pPr>
            <a:endParaRPr lang="es-ES" sz="2000" dirty="0" smtClean="0">
              <a:latin typeface="+mn-lt"/>
            </a:endParaRPr>
          </a:p>
          <a:p>
            <a:pPr marL="1085850" lvl="1" indent="-342900">
              <a:buFont typeface="Arial" panose="020B0604020202020204" pitchFamily="34" charset="0"/>
              <a:buChar char="•"/>
              <a:defRPr/>
            </a:pPr>
            <a:r>
              <a:rPr lang="es-ES" sz="2000" dirty="0" smtClean="0">
                <a:latin typeface="+mn-lt"/>
              </a:rPr>
              <a:t>Visión restrictiva</a:t>
            </a:r>
            <a:endParaRPr lang="es-ES" sz="2000" dirty="0" smtClean="0">
              <a:latin typeface="+mn-lt"/>
            </a:endParaRPr>
          </a:p>
        </p:txBody>
      </p:sp>
      <p:sp>
        <p:nvSpPr>
          <p:cNvPr id="28676" name="3 Rectángulo"/>
          <p:cNvSpPr>
            <a:spLocks noChangeArrowheads="1"/>
          </p:cNvSpPr>
          <p:nvPr/>
        </p:nvSpPr>
        <p:spPr bwMode="auto">
          <a:xfrm>
            <a:off x="539750" y="476250"/>
            <a:ext cx="8064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s-ES" b="1" dirty="0">
                <a:cs typeface="Arial" charset="0"/>
              </a:rPr>
              <a:t>2. TIPOS DE EMPRESAS SOCIALES EN ESPAÑA</a:t>
            </a:r>
            <a:endParaRPr lang="en-US" altLang="es-ES" dirty="0"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291138" y="5465763"/>
            <a:ext cx="3313112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>
                <a:latin typeface="+mn-lt"/>
              </a:rPr>
              <a:t>Grupo de trabajo ICSEM-España, 2013</a:t>
            </a:r>
          </a:p>
        </p:txBody>
      </p:sp>
    </p:spTree>
    <p:extLst>
      <p:ext uri="{BB962C8B-B14F-4D97-AF65-F5344CB8AC3E}">
        <p14:creationId xmlns:p14="http://schemas.microsoft.com/office/powerpoint/2010/main" val="224359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4100" name="9 CuadroTexto"/>
          <p:cNvSpPr txBox="1">
            <a:spLocks noChangeArrowheads="1"/>
          </p:cNvSpPr>
          <p:nvPr/>
        </p:nvSpPr>
        <p:spPr bwMode="auto">
          <a:xfrm>
            <a:off x="468313" y="1143000"/>
            <a:ext cx="8461375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es-ES" sz="2000" b="1" dirty="0" smtClean="0">
                <a:latin typeface="+mj-lt"/>
              </a:rPr>
              <a:t>Sector de actividad</a:t>
            </a:r>
          </a:p>
          <a:p>
            <a:pPr>
              <a:defRPr/>
            </a:pPr>
            <a:endParaRPr lang="es-ES" sz="2000" b="1" dirty="0">
              <a:latin typeface="+mj-lt"/>
            </a:endParaRPr>
          </a:p>
          <a:p>
            <a:pPr marL="1200150" lvl="1" indent="-457200">
              <a:buFont typeface="+mj-lt"/>
              <a:buAutoNum type="arabicPeriod"/>
              <a:defRPr/>
            </a:pPr>
            <a:r>
              <a:rPr lang="es-ES" sz="2000" dirty="0" smtClean="0">
                <a:latin typeface="+mj-lt"/>
              </a:rPr>
              <a:t>Inserción </a:t>
            </a:r>
            <a:r>
              <a:rPr lang="es-ES" sz="2000" dirty="0" err="1" smtClean="0">
                <a:latin typeface="+mj-lt"/>
              </a:rPr>
              <a:t>sociolaboral</a:t>
            </a:r>
            <a:endParaRPr lang="es-ES" sz="2000" dirty="0">
              <a:latin typeface="+mj-lt"/>
            </a:endParaRPr>
          </a:p>
          <a:p>
            <a:pPr marL="1200150" lvl="1" indent="-457200">
              <a:buFont typeface="+mj-lt"/>
              <a:buAutoNum type="arabicPeriod"/>
              <a:defRPr/>
            </a:pPr>
            <a:r>
              <a:rPr lang="es-ES" sz="2000" dirty="0" smtClean="0">
                <a:latin typeface="+mj-lt"/>
              </a:rPr>
              <a:t>Discapacidad</a:t>
            </a:r>
          </a:p>
          <a:p>
            <a:pPr marL="1200150" lvl="1" indent="-457200">
              <a:buFont typeface="+mj-lt"/>
              <a:buAutoNum type="arabicPeriod"/>
              <a:defRPr/>
            </a:pPr>
            <a:r>
              <a:rPr lang="es-ES" sz="2000" dirty="0" smtClean="0">
                <a:latin typeface="+mj-lt"/>
              </a:rPr>
              <a:t>Servicios Sociales</a:t>
            </a:r>
          </a:p>
          <a:p>
            <a:pPr marL="1200150" lvl="1" indent="-457200">
              <a:buFont typeface="+mj-lt"/>
              <a:buAutoNum type="arabicPeriod"/>
              <a:defRPr/>
            </a:pPr>
            <a:r>
              <a:rPr lang="es-ES" sz="2000" dirty="0" smtClean="0">
                <a:latin typeface="+mj-lt"/>
              </a:rPr>
              <a:t>Servicios educativos</a:t>
            </a:r>
          </a:p>
          <a:p>
            <a:pPr marL="1200150" lvl="1" indent="-457200">
              <a:buFont typeface="+mj-lt"/>
              <a:buAutoNum type="arabicPeriod"/>
              <a:defRPr/>
            </a:pPr>
            <a:r>
              <a:rPr lang="es-ES" sz="2000" dirty="0" smtClean="0">
                <a:latin typeface="+mj-lt"/>
              </a:rPr>
              <a:t>Servicios sanitarios</a:t>
            </a:r>
          </a:p>
          <a:p>
            <a:pPr marL="1200150" lvl="1" indent="-457200">
              <a:buFont typeface="+mj-lt"/>
              <a:buAutoNum type="arabicPeriod"/>
              <a:defRPr/>
            </a:pPr>
            <a:r>
              <a:rPr lang="es-ES" sz="2000" dirty="0" smtClean="0">
                <a:latin typeface="+mj-lt"/>
              </a:rPr>
              <a:t>Cultura</a:t>
            </a:r>
          </a:p>
          <a:p>
            <a:pPr marL="1200150" lvl="1" indent="-457200">
              <a:buFont typeface="+mj-lt"/>
              <a:buAutoNum type="arabicPeriod"/>
              <a:defRPr/>
            </a:pPr>
            <a:r>
              <a:rPr lang="es-ES" sz="2000" dirty="0" smtClean="0">
                <a:latin typeface="+mj-lt"/>
              </a:rPr>
              <a:t>Desarrollo local (agricultura ecológica/cooperativas agrarias)</a:t>
            </a:r>
          </a:p>
          <a:p>
            <a:pPr marL="1200150" lvl="1" indent="-457200">
              <a:buFont typeface="+mj-lt"/>
              <a:buAutoNum type="arabicPeriod"/>
              <a:defRPr/>
            </a:pPr>
            <a:r>
              <a:rPr lang="es-ES" sz="2000" dirty="0" smtClean="0">
                <a:latin typeface="+mj-lt"/>
              </a:rPr>
              <a:t>Comercio Justo</a:t>
            </a:r>
          </a:p>
          <a:p>
            <a:pPr marL="1200150" lvl="1" indent="-457200">
              <a:buFont typeface="+mj-lt"/>
              <a:buAutoNum type="arabicPeriod"/>
              <a:defRPr/>
            </a:pPr>
            <a:r>
              <a:rPr lang="es-ES" sz="2000" dirty="0" smtClean="0">
                <a:latin typeface="+mj-lt"/>
              </a:rPr>
              <a:t>Intermediación financiera</a:t>
            </a:r>
          </a:p>
          <a:p>
            <a:pPr marL="1200150" lvl="1" indent="-457200">
              <a:buFont typeface="+mj-lt"/>
              <a:buAutoNum type="arabicPeriod"/>
              <a:defRPr/>
            </a:pPr>
            <a:r>
              <a:rPr lang="es-ES" sz="2000" dirty="0" smtClean="0">
                <a:latin typeface="+mj-lt"/>
              </a:rPr>
              <a:t>Energía/medioambiente</a:t>
            </a:r>
          </a:p>
          <a:p>
            <a:pPr lvl="1" indent="0">
              <a:defRPr/>
            </a:pPr>
            <a:endParaRPr lang="es-ES" sz="2000" dirty="0" smtClean="0">
              <a:latin typeface="+mn-lt"/>
            </a:endParaRPr>
          </a:p>
        </p:txBody>
      </p:sp>
      <p:sp>
        <p:nvSpPr>
          <p:cNvPr id="28676" name="3 Rectángulo"/>
          <p:cNvSpPr>
            <a:spLocks noChangeArrowheads="1"/>
          </p:cNvSpPr>
          <p:nvPr/>
        </p:nvSpPr>
        <p:spPr bwMode="auto">
          <a:xfrm>
            <a:off x="539750" y="476250"/>
            <a:ext cx="8064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s-ES" b="1" dirty="0">
                <a:cs typeface="Arial" charset="0"/>
              </a:rPr>
              <a:t>2. TIPOS DE EMPRESAS SOCIALES EN ESPAÑA</a:t>
            </a:r>
            <a:endParaRPr lang="en-US" altLang="es-ES" dirty="0"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291138" y="5465763"/>
            <a:ext cx="3313112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>
                <a:latin typeface="+mn-lt"/>
              </a:rPr>
              <a:t>Grupo de trabajo ICSEM-España, 2013</a:t>
            </a:r>
          </a:p>
        </p:txBody>
      </p:sp>
    </p:spTree>
    <p:extLst>
      <p:ext uri="{BB962C8B-B14F-4D97-AF65-F5344CB8AC3E}">
        <p14:creationId xmlns:p14="http://schemas.microsoft.com/office/powerpoint/2010/main" val="172024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4100" name="9 CuadroTexto"/>
          <p:cNvSpPr txBox="1">
            <a:spLocks noChangeArrowheads="1"/>
          </p:cNvSpPr>
          <p:nvPr/>
        </p:nvSpPr>
        <p:spPr bwMode="auto">
          <a:xfrm>
            <a:off x="1143000" y="1143000"/>
            <a:ext cx="7786688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r>
              <a:rPr lang="en-US" altLang="es-ES" sz="2000" b="1" dirty="0" err="1" smtClean="0">
                <a:latin typeface="+mn-lt"/>
              </a:rPr>
              <a:t>Inserción</a:t>
            </a:r>
            <a:r>
              <a:rPr lang="en-US" altLang="es-ES" sz="2000" b="1" dirty="0" smtClean="0">
                <a:latin typeface="+mn-lt"/>
              </a:rPr>
              <a:t> Socio </a:t>
            </a:r>
            <a:r>
              <a:rPr lang="en-US" altLang="es-ES" sz="2000" b="1" dirty="0" err="1" smtClean="0">
                <a:latin typeface="+mn-lt"/>
              </a:rPr>
              <a:t>Laboral</a:t>
            </a:r>
            <a:endParaRPr lang="en-US" altLang="es-ES" sz="2000" b="1" dirty="0" smtClean="0">
              <a:latin typeface="+mn-lt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altLang="es-ES" sz="2000" dirty="0" smtClean="0">
              <a:latin typeface="+mn-lt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altLang="es-ES" sz="2000" dirty="0" smtClean="0">
                <a:latin typeface="+mn-lt"/>
              </a:rPr>
              <a:t>Los </a:t>
            </a:r>
            <a:r>
              <a:rPr lang="en-US" altLang="es-ES" sz="2000" dirty="0" err="1" smtClean="0">
                <a:latin typeface="+mn-lt"/>
              </a:rPr>
              <a:t>procesos</a:t>
            </a:r>
            <a:r>
              <a:rPr lang="en-US" altLang="es-ES" sz="2000" dirty="0" smtClean="0">
                <a:latin typeface="+mn-lt"/>
              </a:rPr>
              <a:t> de </a:t>
            </a:r>
            <a:r>
              <a:rPr lang="en-US" altLang="es-ES" sz="2000" dirty="0" err="1" smtClean="0">
                <a:latin typeface="+mn-lt"/>
              </a:rPr>
              <a:t>integración</a:t>
            </a:r>
            <a:r>
              <a:rPr lang="en-US" altLang="es-ES" sz="2000" dirty="0" smtClean="0">
                <a:latin typeface="+mn-lt"/>
              </a:rPr>
              <a:t> social de </a:t>
            </a:r>
            <a:r>
              <a:rPr lang="en-US" altLang="es-ES" sz="2000" dirty="0" err="1" smtClean="0">
                <a:latin typeface="+mn-lt"/>
              </a:rPr>
              <a:t>las</a:t>
            </a:r>
            <a:r>
              <a:rPr lang="en-US" altLang="es-ES" sz="2000" dirty="0" smtClean="0">
                <a:latin typeface="+mn-lt"/>
              </a:rPr>
              <a:t> personas </a:t>
            </a:r>
            <a:r>
              <a:rPr lang="en-US" altLang="es-ES" sz="2000" dirty="0" err="1" smtClean="0">
                <a:latin typeface="+mn-lt"/>
              </a:rPr>
              <a:t>necesitan</a:t>
            </a:r>
            <a:r>
              <a:rPr lang="en-US" altLang="es-ES" sz="2000" dirty="0" smtClean="0">
                <a:latin typeface="+mn-lt"/>
              </a:rPr>
              <a:t> de un </a:t>
            </a:r>
            <a:r>
              <a:rPr lang="en-US" altLang="es-ES" sz="2000" dirty="0" err="1" smtClean="0">
                <a:latin typeface="+mn-lt"/>
              </a:rPr>
              <a:t>acompañamiento</a:t>
            </a:r>
            <a:r>
              <a:rPr lang="en-US" altLang="es-ES" sz="2000" dirty="0" smtClean="0">
                <a:latin typeface="+mn-lt"/>
              </a:rPr>
              <a:t> </a:t>
            </a:r>
            <a:r>
              <a:rPr lang="en-US" altLang="es-ES" sz="2000" dirty="0" err="1" smtClean="0">
                <a:latin typeface="+mn-lt"/>
              </a:rPr>
              <a:t>para</a:t>
            </a:r>
            <a:r>
              <a:rPr lang="en-US" altLang="es-ES" sz="2000" dirty="0" smtClean="0">
                <a:latin typeface="+mn-lt"/>
              </a:rPr>
              <a:t> la </a:t>
            </a:r>
            <a:r>
              <a:rPr lang="en-US" altLang="es-ES" sz="2000" dirty="0" err="1" smtClean="0">
                <a:latin typeface="+mn-lt"/>
              </a:rPr>
              <a:t>integración</a:t>
            </a:r>
            <a:r>
              <a:rPr lang="en-US" altLang="es-ES" sz="2000" dirty="0" smtClean="0">
                <a:latin typeface="+mn-lt"/>
              </a:rPr>
              <a:t> </a:t>
            </a:r>
            <a:r>
              <a:rPr lang="en-US" altLang="es-ES" sz="2000" dirty="0" err="1" smtClean="0">
                <a:latin typeface="+mn-lt"/>
              </a:rPr>
              <a:t>laboral</a:t>
            </a:r>
            <a:r>
              <a:rPr lang="en-US" altLang="es-ES" sz="2000" dirty="0" smtClean="0">
                <a:latin typeface="+mn-lt"/>
              </a:rPr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altLang="es-ES" sz="2000" dirty="0" smtClean="0">
                <a:latin typeface="+mn-lt"/>
              </a:rPr>
              <a:t>Se produce a finales de los 80 en el </a:t>
            </a:r>
            <a:r>
              <a:rPr lang="en-US" altLang="es-ES" sz="2000" dirty="0" err="1" smtClean="0">
                <a:latin typeface="+mn-lt"/>
              </a:rPr>
              <a:t>caso</a:t>
            </a:r>
            <a:r>
              <a:rPr lang="en-US" altLang="es-ES" sz="2000" dirty="0" smtClean="0">
                <a:latin typeface="+mn-lt"/>
              </a:rPr>
              <a:t> de los </a:t>
            </a:r>
            <a:r>
              <a:rPr lang="en-US" altLang="es-ES" sz="2000" dirty="0" err="1" smtClean="0">
                <a:latin typeface="+mn-lt"/>
              </a:rPr>
              <a:t>Centros</a:t>
            </a:r>
            <a:r>
              <a:rPr lang="en-US" altLang="es-ES" sz="2000" dirty="0" smtClean="0">
                <a:latin typeface="+mn-lt"/>
              </a:rPr>
              <a:t> </a:t>
            </a:r>
            <a:r>
              <a:rPr lang="en-US" altLang="es-ES" sz="2000" dirty="0" err="1" smtClean="0">
                <a:latin typeface="+mn-lt"/>
              </a:rPr>
              <a:t>Especiales</a:t>
            </a:r>
            <a:r>
              <a:rPr lang="en-US" altLang="es-ES" sz="2000" dirty="0" smtClean="0">
                <a:latin typeface="+mn-lt"/>
              </a:rPr>
              <a:t> de </a:t>
            </a:r>
            <a:r>
              <a:rPr lang="en-US" altLang="es-ES" sz="2000" dirty="0" err="1" smtClean="0">
                <a:latin typeface="+mn-lt"/>
              </a:rPr>
              <a:t>Empleo</a:t>
            </a:r>
            <a:r>
              <a:rPr lang="en-US" altLang="es-ES" sz="2000" dirty="0" smtClean="0">
                <a:latin typeface="+mn-lt"/>
              </a:rPr>
              <a:t> y a finales de la </a:t>
            </a:r>
            <a:r>
              <a:rPr lang="en-US" altLang="es-ES" sz="2000" dirty="0" err="1" smtClean="0">
                <a:latin typeface="+mn-lt"/>
              </a:rPr>
              <a:t>década</a:t>
            </a:r>
            <a:r>
              <a:rPr lang="en-US" altLang="es-ES" sz="2000" dirty="0" smtClean="0">
                <a:latin typeface="+mn-lt"/>
              </a:rPr>
              <a:t> de los 90 </a:t>
            </a:r>
            <a:r>
              <a:rPr lang="en-US" altLang="es-ES" sz="2000" dirty="0" err="1" smtClean="0">
                <a:latin typeface="+mn-lt"/>
              </a:rPr>
              <a:t>para</a:t>
            </a:r>
            <a:r>
              <a:rPr lang="en-US" altLang="es-ES" sz="2000" dirty="0" smtClean="0">
                <a:latin typeface="+mn-lt"/>
              </a:rPr>
              <a:t> </a:t>
            </a:r>
            <a:r>
              <a:rPr lang="en-US" altLang="es-ES" sz="2000" dirty="0" err="1" smtClean="0">
                <a:latin typeface="+mn-lt"/>
              </a:rPr>
              <a:t>las</a:t>
            </a:r>
            <a:r>
              <a:rPr lang="en-US" altLang="es-ES" sz="2000" dirty="0" smtClean="0">
                <a:latin typeface="+mn-lt"/>
              </a:rPr>
              <a:t> </a:t>
            </a:r>
            <a:r>
              <a:rPr lang="en-US" altLang="es-ES" sz="2000" dirty="0" err="1" smtClean="0">
                <a:latin typeface="+mn-lt"/>
              </a:rPr>
              <a:t>Empresas</a:t>
            </a:r>
            <a:r>
              <a:rPr lang="en-US" altLang="es-ES" sz="2000" dirty="0" smtClean="0">
                <a:latin typeface="+mn-lt"/>
              </a:rPr>
              <a:t> de </a:t>
            </a:r>
            <a:r>
              <a:rPr lang="en-US" altLang="es-ES" sz="2000" dirty="0" err="1" smtClean="0">
                <a:latin typeface="+mn-lt"/>
              </a:rPr>
              <a:t>Inserción</a:t>
            </a:r>
            <a:r>
              <a:rPr lang="en-US" altLang="es-ES" sz="2000" dirty="0" smtClean="0">
                <a:latin typeface="+mn-lt"/>
              </a:rPr>
              <a:t> y </a:t>
            </a:r>
            <a:r>
              <a:rPr lang="en-US" altLang="es-ES" sz="2000" dirty="0" err="1" smtClean="0">
                <a:latin typeface="+mn-lt"/>
              </a:rPr>
              <a:t>las</a:t>
            </a:r>
            <a:r>
              <a:rPr lang="en-US" altLang="es-ES" sz="2000" dirty="0" smtClean="0">
                <a:latin typeface="+mn-lt"/>
              </a:rPr>
              <a:t> </a:t>
            </a:r>
            <a:r>
              <a:rPr lang="en-US" altLang="es-ES" sz="2000" dirty="0" err="1" smtClean="0">
                <a:latin typeface="+mn-lt"/>
              </a:rPr>
              <a:t>Cooperativas</a:t>
            </a:r>
            <a:r>
              <a:rPr lang="en-US" altLang="es-ES" sz="2000" dirty="0" smtClean="0">
                <a:latin typeface="+mn-lt"/>
              </a:rPr>
              <a:t> de </a:t>
            </a:r>
            <a:r>
              <a:rPr lang="en-US" altLang="es-ES" sz="2000" dirty="0" err="1" smtClean="0">
                <a:latin typeface="+mn-lt"/>
              </a:rPr>
              <a:t>Iniciativa</a:t>
            </a:r>
            <a:r>
              <a:rPr lang="en-US" altLang="es-ES" sz="2000" dirty="0" smtClean="0">
                <a:latin typeface="+mn-lt"/>
              </a:rPr>
              <a:t> Social</a:t>
            </a:r>
          </a:p>
          <a:p>
            <a:pPr eaLnBrk="1" hangingPunct="1">
              <a:buFont typeface="Arial" charset="0"/>
              <a:buNone/>
              <a:defRPr/>
            </a:pPr>
            <a:endParaRPr lang="en-US" altLang="es-ES" sz="2000" dirty="0" smtClean="0">
              <a:latin typeface="+mn-lt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altLang="es-ES" sz="2000" dirty="0" smtClean="0">
              <a:latin typeface="+mn-lt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altLang="es-ES" sz="2000" b="1" dirty="0" err="1" smtClean="0">
                <a:latin typeface="+mn-lt"/>
              </a:rPr>
              <a:t>Modelos</a:t>
            </a:r>
            <a:r>
              <a:rPr lang="en-US" altLang="es-ES" sz="2000" b="1" dirty="0" smtClean="0">
                <a:latin typeface="+mn-lt"/>
              </a:rPr>
              <a:t> de </a:t>
            </a:r>
            <a:r>
              <a:rPr lang="en-US" altLang="es-ES" sz="2000" b="1" dirty="0" err="1" smtClean="0">
                <a:latin typeface="+mn-lt"/>
              </a:rPr>
              <a:t>empresas</a:t>
            </a:r>
            <a:endParaRPr lang="en-US" altLang="es-ES" sz="2000" b="1" dirty="0" smtClean="0">
              <a:latin typeface="+mn-lt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altLang="es-ES" sz="2000" dirty="0" smtClean="0">
                <a:latin typeface="+mn-lt"/>
              </a:rPr>
              <a:t>	</a:t>
            </a:r>
            <a:r>
              <a:rPr lang="en-US" altLang="es-ES" sz="2000" dirty="0" err="1" smtClean="0">
                <a:latin typeface="+mn-lt"/>
              </a:rPr>
              <a:t>Empresa</a:t>
            </a:r>
            <a:r>
              <a:rPr lang="en-US" altLang="es-ES" sz="2000" dirty="0" smtClean="0">
                <a:latin typeface="+mn-lt"/>
              </a:rPr>
              <a:t> de </a:t>
            </a:r>
            <a:r>
              <a:rPr lang="en-US" altLang="es-ES" sz="2000" dirty="0" err="1" smtClean="0">
                <a:latin typeface="+mn-lt"/>
              </a:rPr>
              <a:t>Inserción</a:t>
            </a:r>
            <a:endParaRPr lang="en-US" altLang="es-ES" sz="2000" dirty="0" smtClean="0">
              <a:latin typeface="+mn-lt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altLang="es-ES" sz="2000" dirty="0" smtClean="0">
                <a:latin typeface="+mn-lt"/>
              </a:rPr>
              <a:t>	Centro Especial de </a:t>
            </a:r>
            <a:r>
              <a:rPr lang="en-US" altLang="es-ES" sz="2000" dirty="0" err="1" smtClean="0">
                <a:latin typeface="+mn-lt"/>
              </a:rPr>
              <a:t>Empleo</a:t>
            </a:r>
            <a:endParaRPr lang="en-US" altLang="es-ES" sz="2000" dirty="0" smtClean="0">
              <a:latin typeface="+mn-lt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altLang="es-ES" sz="2000" dirty="0" smtClean="0">
                <a:latin typeface="+mn-lt"/>
              </a:rPr>
              <a:t>	</a:t>
            </a:r>
            <a:r>
              <a:rPr lang="en-US" altLang="es-ES" sz="2000" dirty="0" err="1" smtClean="0">
                <a:latin typeface="+mn-lt"/>
              </a:rPr>
              <a:t>Cooperativas</a:t>
            </a:r>
            <a:r>
              <a:rPr lang="en-US" altLang="es-ES" sz="2000" dirty="0" smtClean="0">
                <a:latin typeface="+mn-lt"/>
              </a:rPr>
              <a:t> de </a:t>
            </a:r>
            <a:r>
              <a:rPr lang="en-US" altLang="es-ES" sz="2000" dirty="0" err="1" smtClean="0">
                <a:latin typeface="+mn-lt"/>
              </a:rPr>
              <a:t>Iniciativa</a:t>
            </a:r>
            <a:r>
              <a:rPr lang="en-US" altLang="es-ES" sz="2000" dirty="0" smtClean="0">
                <a:latin typeface="+mn-lt"/>
              </a:rPr>
              <a:t> Social</a:t>
            </a:r>
          </a:p>
        </p:txBody>
      </p:sp>
      <p:sp>
        <p:nvSpPr>
          <p:cNvPr id="6" name="3 Rectángulo"/>
          <p:cNvSpPr>
            <a:spLocks noChangeArrowheads="1"/>
          </p:cNvSpPr>
          <p:nvPr/>
        </p:nvSpPr>
        <p:spPr bwMode="auto">
          <a:xfrm>
            <a:off x="323528" y="6165304"/>
            <a:ext cx="52565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2.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Tipos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de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empresas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sociales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en </a:t>
            </a:r>
            <a:r>
              <a:rPr lang="en-US" altLang="es-ES" sz="1800" b="1" dirty="0" err="1">
                <a:solidFill>
                  <a:schemeClr val="bg1"/>
                </a:solidFill>
                <a:cs typeface="Arial" charset="0"/>
              </a:rPr>
              <a:t>E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spaña</a:t>
            </a:r>
            <a:endParaRPr lang="en-US" altLang="es-ES" sz="1800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96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3 Marcador de contenido"/>
          <p:cNvSpPr>
            <a:spLocks noGrp="1"/>
          </p:cNvSpPr>
          <p:nvPr>
            <p:ph idx="1"/>
          </p:nvPr>
        </p:nvSpPr>
        <p:spPr>
          <a:xfrm>
            <a:off x="539750" y="1143000"/>
            <a:ext cx="8318500" cy="492918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s-ES" sz="2000" b="1" u="sng" dirty="0" err="1" smtClean="0">
                <a:latin typeface="+mj-lt"/>
                <a:ea typeface="ＭＳ Ｐゴシック" pitchFamily="34" charset="-128"/>
              </a:rPr>
              <a:t>Empresas</a:t>
            </a:r>
            <a:r>
              <a:rPr lang="en-US" altLang="es-ES" sz="2000" b="1" u="sng" dirty="0" smtClean="0">
                <a:latin typeface="+mj-lt"/>
                <a:ea typeface="ＭＳ Ｐゴシック" pitchFamily="34" charset="-128"/>
              </a:rPr>
              <a:t> de </a:t>
            </a:r>
            <a:r>
              <a:rPr lang="en-US" altLang="es-ES" sz="2000" b="1" u="sng" dirty="0" err="1" smtClean="0">
                <a:latin typeface="+mj-lt"/>
                <a:ea typeface="ＭＳ Ｐゴシック" pitchFamily="34" charset="-128"/>
              </a:rPr>
              <a:t>Inserción</a:t>
            </a:r>
            <a:r>
              <a:rPr lang="en-US" altLang="es-ES" sz="2100" b="1" u="sng" dirty="0" smtClean="0">
                <a:latin typeface="+mj-lt"/>
                <a:ea typeface="ＭＳ Ｐゴシック" pitchFamily="34" charset="-128"/>
              </a:rPr>
              <a:t>: </a:t>
            </a:r>
            <a:r>
              <a:rPr lang="en-US" altLang="es-ES" sz="1500" dirty="0" smtClean="0">
                <a:latin typeface="+mj-lt"/>
                <a:ea typeface="ＭＳ Ｐゴシック" pitchFamily="34" charset="-128"/>
              </a:rPr>
              <a:t>Ley 44/2007 de </a:t>
            </a:r>
            <a:r>
              <a:rPr lang="en-US" altLang="es-ES" sz="1500" dirty="0" err="1" smtClean="0">
                <a:latin typeface="+mj-lt"/>
                <a:ea typeface="ＭＳ Ｐゴシック" pitchFamily="34" charset="-128"/>
              </a:rPr>
              <a:t>Empresas</a:t>
            </a:r>
            <a:r>
              <a:rPr lang="en-US" altLang="es-ES" sz="1500" dirty="0" smtClean="0">
                <a:latin typeface="+mj-lt"/>
                <a:ea typeface="ＭＳ Ｐゴシック" pitchFamily="34" charset="-128"/>
              </a:rPr>
              <a:t> de </a:t>
            </a:r>
            <a:r>
              <a:rPr lang="en-US" altLang="es-ES" sz="1500" dirty="0" err="1" smtClean="0">
                <a:latin typeface="+mj-lt"/>
                <a:ea typeface="ＭＳ Ｐゴシック" pitchFamily="34" charset="-128"/>
              </a:rPr>
              <a:t>Inserción</a:t>
            </a:r>
            <a:endParaRPr lang="en-US" altLang="es-ES" sz="1500" dirty="0" smtClean="0">
              <a:latin typeface="+mj-lt"/>
              <a:ea typeface="ＭＳ Ｐゴシック" pitchFamily="34" charset="-128"/>
            </a:endParaRPr>
          </a:p>
          <a:p>
            <a:pPr eaLnBrk="1" hangingPunct="1">
              <a:buFontTx/>
              <a:buNone/>
              <a:defRPr/>
            </a:pPr>
            <a:endParaRPr lang="en-US" altLang="es-ES" sz="1000" b="1" dirty="0" smtClean="0">
              <a:latin typeface="+mj-lt"/>
              <a:ea typeface="ＭＳ Ｐゴシック" pitchFamily="34" charset="-128"/>
            </a:endParaRPr>
          </a:p>
          <a:p>
            <a:pPr eaLnBrk="1" hangingPunct="1">
              <a:buFontTx/>
              <a:buNone/>
              <a:defRPr/>
            </a:pPr>
            <a:r>
              <a:rPr lang="en-US" altLang="es-ES" sz="1600" dirty="0" err="1" smtClean="0">
                <a:latin typeface="+mj-lt"/>
                <a:ea typeface="ＭＳ Ｐゴシック" pitchFamily="34" charset="-128"/>
              </a:rPr>
              <a:t>Incorporar</a:t>
            </a: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 en </a:t>
            </a:r>
            <a:r>
              <a:rPr lang="en-US" altLang="es-ES" sz="1600" dirty="0" err="1" smtClean="0">
                <a:latin typeface="+mj-lt"/>
                <a:ea typeface="ＭＳ Ｐゴシック" pitchFamily="34" charset="-128"/>
              </a:rPr>
              <a:t>puestos</a:t>
            </a: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 de </a:t>
            </a:r>
            <a:r>
              <a:rPr lang="en-US" altLang="es-ES" sz="1600" dirty="0" err="1" smtClean="0">
                <a:latin typeface="+mj-lt"/>
                <a:ea typeface="ＭＳ Ｐゴシック" pitchFamily="34" charset="-128"/>
              </a:rPr>
              <a:t>trabajo</a:t>
            </a: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 a personas con </a:t>
            </a:r>
            <a:r>
              <a:rPr lang="en-US" altLang="es-ES" sz="1600" dirty="0" err="1" smtClean="0">
                <a:latin typeface="+mj-lt"/>
                <a:ea typeface="ＭＳ Ｐゴシック" pitchFamily="34" charset="-128"/>
              </a:rPr>
              <a:t>dificultades</a:t>
            </a: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 de </a:t>
            </a:r>
            <a:r>
              <a:rPr lang="en-US" altLang="es-ES" sz="1600" dirty="0" err="1" smtClean="0">
                <a:latin typeface="+mj-lt"/>
                <a:ea typeface="ＭＳ Ｐゴシック" pitchFamily="34" charset="-128"/>
              </a:rPr>
              <a:t>acceso</a:t>
            </a: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 al </a:t>
            </a:r>
            <a:r>
              <a:rPr lang="en-US" altLang="es-ES" sz="1600" dirty="0" err="1" smtClean="0">
                <a:latin typeface="+mj-lt"/>
                <a:ea typeface="ＭＳ Ｐゴシック" pitchFamily="34" charset="-128"/>
              </a:rPr>
              <a:t>empleo</a:t>
            </a:r>
            <a:endParaRPr lang="en-US" altLang="ja-JP" sz="1600" dirty="0" smtClean="0">
              <a:latin typeface="+mj-lt"/>
              <a:ea typeface="ＭＳ Ｐゴシック" pitchFamily="34" charset="-128"/>
            </a:endParaRPr>
          </a:p>
          <a:p>
            <a:pPr eaLnBrk="1" hangingPunct="1">
              <a:buFontTx/>
              <a:buNone/>
              <a:defRPr/>
            </a:pP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- </a:t>
            </a:r>
            <a:r>
              <a:rPr lang="en-US" altLang="es-ES" sz="1600" dirty="0" err="1" smtClean="0">
                <a:latin typeface="+mj-lt"/>
                <a:ea typeface="ＭＳ Ｐゴシック" pitchFamily="34" charset="-128"/>
              </a:rPr>
              <a:t>Función</a:t>
            </a: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 </a:t>
            </a:r>
            <a:r>
              <a:rPr lang="en-US" altLang="es-ES" sz="1600" dirty="0" err="1" smtClean="0">
                <a:latin typeface="+mj-lt"/>
                <a:ea typeface="ＭＳ Ｐゴシック" pitchFamily="34" charset="-128"/>
              </a:rPr>
              <a:t>educativa</a:t>
            </a: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, “</a:t>
            </a:r>
            <a:r>
              <a:rPr lang="en-US" altLang="ja-JP" sz="1600" dirty="0" err="1" smtClean="0">
                <a:latin typeface="+mj-lt"/>
                <a:ea typeface="ＭＳ Ｐゴシック" pitchFamily="34" charset="-128"/>
              </a:rPr>
              <a:t>puente</a:t>
            </a: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”</a:t>
            </a:r>
            <a:r>
              <a:rPr lang="en-US" altLang="ja-JP" sz="1600" dirty="0" smtClean="0">
                <a:latin typeface="+mj-lt"/>
                <a:ea typeface="ＭＳ Ｐゴシック" pitchFamily="34" charset="-128"/>
              </a:rPr>
              <a:t>	</a:t>
            </a:r>
          </a:p>
          <a:p>
            <a:pPr eaLnBrk="1" hangingPunct="1">
              <a:buFontTx/>
              <a:buNone/>
              <a:defRPr/>
            </a:pP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- </a:t>
            </a:r>
            <a:r>
              <a:rPr lang="en-US" altLang="es-ES" sz="1600" dirty="0" err="1" smtClean="0">
                <a:latin typeface="+mj-lt"/>
                <a:ea typeface="ＭＳ Ｐゴシック" pitchFamily="34" charset="-128"/>
              </a:rPr>
              <a:t>Trabajadores</a:t>
            </a:r>
            <a:r>
              <a:rPr lang="en-US" altLang="es-ES" sz="1600" dirty="0" smtClean="0">
                <a:latin typeface="+mj-lt"/>
                <a:ea typeface="ＭＳ Ｐゴシック" pitchFamily="34" charset="-128"/>
              </a:rPr>
              <a:t> y </a:t>
            </a:r>
            <a:r>
              <a:rPr lang="en-US" altLang="es-ES" sz="1600" dirty="0" err="1" smtClean="0">
                <a:latin typeface="+mj-lt"/>
                <a:ea typeface="ＭＳ Ｐゴシック" pitchFamily="34" charset="-128"/>
              </a:rPr>
              <a:t>voluntarios</a:t>
            </a:r>
            <a:endParaRPr lang="en-US" altLang="es-ES" sz="1600" dirty="0" smtClean="0">
              <a:latin typeface="+mj-lt"/>
              <a:ea typeface="ＭＳ Ｐゴシック" pitchFamily="34" charset="-128"/>
            </a:endParaRPr>
          </a:p>
          <a:p>
            <a:pPr eaLnBrk="1" hangingPunct="1">
              <a:buFontTx/>
              <a:buNone/>
              <a:defRPr/>
            </a:pPr>
            <a:endParaRPr lang="en-US" altLang="es-ES" sz="2100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0723" name="5 Rectángulo"/>
          <p:cNvSpPr>
            <a:spLocks noChangeArrowheads="1"/>
          </p:cNvSpPr>
          <p:nvPr/>
        </p:nvSpPr>
        <p:spPr bwMode="auto">
          <a:xfrm>
            <a:off x="6875463" y="2997200"/>
            <a:ext cx="2017712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r>
              <a:rPr lang="es-ES" altLang="es-ES" sz="1400" b="1" dirty="0" smtClean="0">
                <a:latin typeface="+mj-lt"/>
              </a:rPr>
              <a:t>Número de empresas de Inserción, 2011, FAEDEI</a:t>
            </a:r>
          </a:p>
          <a:p>
            <a:pPr algn="r" eaLnBrk="1" hangingPunct="1">
              <a:buFont typeface="Arial" charset="0"/>
              <a:buNone/>
              <a:defRPr/>
            </a:pPr>
            <a:endParaRPr lang="es-ES" altLang="es-ES" sz="1400" b="1" dirty="0" smtClean="0">
              <a:latin typeface="+mj-lt"/>
            </a:endParaRPr>
          </a:p>
          <a:p>
            <a:pPr algn="r" eaLnBrk="1" hangingPunct="1">
              <a:buFont typeface="Arial" charset="0"/>
              <a:buNone/>
              <a:defRPr/>
            </a:pPr>
            <a:endParaRPr lang="es-ES" altLang="es-ES" sz="1400" b="1" dirty="0" smtClean="0">
              <a:latin typeface="+mj-lt"/>
            </a:endParaRPr>
          </a:p>
          <a:p>
            <a:pPr algn="r" eaLnBrk="1" hangingPunct="1">
              <a:buFont typeface="Arial" charset="0"/>
              <a:buNone/>
              <a:defRPr/>
            </a:pPr>
            <a:r>
              <a:rPr lang="es-ES" altLang="es-ES" sz="1400" b="1" dirty="0" smtClean="0">
                <a:latin typeface="+mj-lt"/>
              </a:rPr>
              <a:t>España</a:t>
            </a:r>
          </a:p>
          <a:p>
            <a:pPr algn="r" eaLnBrk="1" hangingPunct="1">
              <a:buFont typeface="Arial" charset="0"/>
              <a:buNone/>
              <a:defRPr/>
            </a:pPr>
            <a:r>
              <a:rPr lang="es-ES" altLang="es-ES" sz="1400" dirty="0" smtClean="0">
                <a:latin typeface="+mj-lt"/>
              </a:rPr>
              <a:t>197 Empresas</a:t>
            </a:r>
          </a:p>
          <a:p>
            <a:pPr algn="r" eaLnBrk="1" hangingPunct="1">
              <a:buFont typeface="Arial" charset="0"/>
              <a:buNone/>
              <a:defRPr/>
            </a:pPr>
            <a:r>
              <a:rPr lang="es-ES" altLang="es-ES" sz="1400" dirty="0" smtClean="0">
                <a:latin typeface="+mj-lt"/>
              </a:rPr>
              <a:t>2.435 trabajadores en inserción</a:t>
            </a:r>
          </a:p>
          <a:p>
            <a:pPr algn="r" eaLnBrk="1" hangingPunct="1">
              <a:buFont typeface="Arial" charset="0"/>
              <a:buNone/>
              <a:defRPr/>
            </a:pPr>
            <a:r>
              <a:rPr lang="es-ES" altLang="es-ES" sz="1400" dirty="0" smtClean="0">
                <a:latin typeface="+mj-lt"/>
              </a:rPr>
              <a:t>2.128 trabajadores asalariados</a:t>
            </a:r>
          </a:p>
        </p:txBody>
      </p:sp>
      <p:pic>
        <p:nvPicPr>
          <p:cNvPr id="32774" name="Picture 5" descr="C:\Users\CARMEN~1\AppData\Local\Temp\char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708275"/>
            <a:ext cx="5530850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3 Rectángulo"/>
          <p:cNvSpPr>
            <a:spLocks noChangeArrowheads="1"/>
          </p:cNvSpPr>
          <p:nvPr/>
        </p:nvSpPr>
        <p:spPr bwMode="auto">
          <a:xfrm>
            <a:off x="323528" y="6165304"/>
            <a:ext cx="52565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2.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Tipos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de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empresas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sociales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en </a:t>
            </a:r>
            <a:r>
              <a:rPr lang="en-US" altLang="es-ES" sz="1800" b="1" dirty="0" err="1">
                <a:solidFill>
                  <a:schemeClr val="bg1"/>
                </a:solidFill>
                <a:cs typeface="Arial" charset="0"/>
              </a:rPr>
              <a:t>E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spaña</a:t>
            </a:r>
            <a:endParaRPr lang="en-US" altLang="es-ES" sz="1800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5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3 Marcador de contenido"/>
          <p:cNvSpPr>
            <a:spLocks noGrp="1"/>
          </p:cNvSpPr>
          <p:nvPr>
            <p:ph idx="1"/>
          </p:nvPr>
        </p:nvSpPr>
        <p:spPr>
          <a:xfrm>
            <a:off x="468313" y="1014413"/>
            <a:ext cx="8461375" cy="52482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s-ES" sz="2000" b="1" u="sng" smtClean="0">
                <a:ea typeface="ＭＳ Ｐゴシック" pitchFamily="34" charset="-128"/>
              </a:rPr>
              <a:t>Centros Especiales de Empleo</a:t>
            </a:r>
            <a:r>
              <a:rPr lang="en-US" altLang="es-ES" sz="2100" b="1" u="sng" smtClean="0">
                <a:ea typeface="ＭＳ Ｐゴシック" pitchFamily="34" charset="-128"/>
              </a:rPr>
              <a:t>:</a:t>
            </a:r>
            <a:r>
              <a:rPr lang="en-US" altLang="es-ES" sz="1500" smtClean="0">
                <a:ea typeface="ＭＳ Ｐゴシック" pitchFamily="34" charset="-128"/>
              </a:rPr>
              <a:t> Let 13/1982, de Integración Social de Minusválidos</a:t>
            </a:r>
          </a:p>
          <a:p>
            <a:pPr eaLnBrk="1" hangingPunct="1">
              <a:buFontTx/>
              <a:buNone/>
            </a:pPr>
            <a:endParaRPr lang="en-US" altLang="es-ES" sz="1000" b="1" smtClean="0">
              <a:ea typeface="ＭＳ Ｐゴシック" pitchFamily="34" charset="-128"/>
            </a:endParaRPr>
          </a:p>
          <a:p>
            <a:pPr eaLnBrk="1" hangingPunct="1">
              <a:buFontTx/>
              <a:buChar char="-"/>
            </a:pPr>
            <a:r>
              <a:rPr lang="en-US" altLang="es-ES" sz="1800" smtClean="0">
                <a:ea typeface="ＭＳ Ｐゴシック" pitchFamily="34" charset="-128"/>
              </a:rPr>
              <a:t>Promotores púlblicos, privados no lucrativas y empresas</a:t>
            </a:r>
          </a:p>
          <a:p>
            <a:pPr eaLnBrk="1" hangingPunct="1">
              <a:buFontTx/>
              <a:buChar char="-"/>
            </a:pPr>
            <a:r>
              <a:rPr lang="en-US" altLang="es-ES" sz="1800" smtClean="0">
                <a:ea typeface="ＭＳ Ｐゴシック" pitchFamily="34" charset="-128"/>
              </a:rPr>
              <a:t>Personas con discapacidad </a:t>
            </a:r>
          </a:p>
          <a:p>
            <a:pPr eaLnBrk="1" hangingPunct="1">
              <a:buFontTx/>
              <a:buChar char="-"/>
            </a:pPr>
            <a:r>
              <a:rPr lang="en-US" altLang="es-ES" sz="1800" smtClean="0">
                <a:ea typeface="ＭＳ Ｐゴシック" pitchFamily="34" charset="-128"/>
              </a:rPr>
              <a:t>Formación, prestación de servicios y empleo</a:t>
            </a:r>
            <a:endParaRPr lang="en-US" altLang="es-ES" sz="2100" smtClean="0">
              <a:ea typeface="ＭＳ Ｐゴシック" pitchFamily="34" charset="-128"/>
            </a:endParaRPr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6659563" y="2997200"/>
            <a:ext cx="19843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r>
              <a:rPr lang="es-ES" altLang="es-ES" sz="1400" b="1" dirty="0" smtClean="0">
                <a:latin typeface="+mj-lt"/>
              </a:rPr>
              <a:t>Número de Centros Especiales de Empleo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s-ES" altLang="es-ES" sz="1400" dirty="0" smtClean="0">
                <a:latin typeface="+mj-lt"/>
              </a:rPr>
              <a:t>2011 FEACEM</a:t>
            </a:r>
            <a:endParaRPr lang="es-ES" altLang="es-ES" sz="1400" b="1" dirty="0" smtClean="0">
              <a:latin typeface="+mj-lt"/>
            </a:endParaRPr>
          </a:p>
          <a:p>
            <a:pPr algn="r" eaLnBrk="1" hangingPunct="1">
              <a:buFont typeface="Arial" charset="0"/>
              <a:buNone/>
              <a:defRPr/>
            </a:pPr>
            <a:endParaRPr lang="es-ES" altLang="es-ES" sz="1400" b="1" dirty="0" smtClean="0">
              <a:latin typeface="+mj-lt"/>
            </a:endParaRPr>
          </a:p>
          <a:p>
            <a:pPr algn="r" eaLnBrk="1" hangingPunct="1">
              <a:buFont typeface="Arial" charset="0"/>
              <a:buNone/>
              <a:defRPr/>
            </a:pPr>
            <a:endParaRPr lang="es-ES" altLang="es-ES" sz="1400" b="1" dirty="0" smtClean="0">
              <a:latin typeface="+mj-lt"/>
            </a:endParaRPr>
          </a:p>
          <a:p>
            <a:pPr algn="r" eaLnBrk="1" hangingPunct="1">
              <a:buFont typeface="Arial" charset="0"/>
              <a:buNone/>
              <a:defRPr/>
            </a:pPr>
            <a:r>
              <a:rPr lang="es-ES" altLang="es-ES" sz="1400" dirty="0" smtClean="0">
                <a:latin typeface="+mj-lt"/>
              </a:rPr>
              <a:t>505 CEE</a:t>
            </a:r>
          </a:p>
        </p:txBody>
      </p:sp>
      <p:pic>
        <p:nvPicPr>
          <p:cNvPr id="33798" name="Picture 6" descr="chart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2636838"/>
            <a:ext cx="6705601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3 Rectángulo"/>
          <p:cNvSpPr>
            <a:spLocks noChangeArrowheads="1"/>
          </p:cNvSpPr>
          <p:nvPr/>
        </p:nvSpPr>
        <p:spPr bwMode="auto">
          <a:xfrm>
            <a:off x="323528" y="6165304"/>
            <a:ext cx="52565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2.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Tipos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de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empresas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sociales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en </a:t>
            </a:r>
            <a:r>
              <a:rPr lang="en-US" altLang="es-ES" sz="1800" b="1" dirty="0" err="1">
                <a:solidFill>
                  <a:schemeClr val="bg1"/>
                </a:solidFill>
                <a:cs typeface="Arial" charset="0"/>
              </a:rPr>
              <a:t>E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spaña</a:t>
            </a:r>
            <a:endParaRPr lang="en-US" altLang="es-ES" sz="1800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32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3 Marcador de contenido"/>
          <p:cNvSpPr>
            <a:spLocks noGrp="1"/>
          </p:cNvSpPr>
          <p:nvPr>
            <p:ph idx="1"/>
          </p:nvPr>
        </p:nvSpPr>
        <p:spPr>
          <a:xfrm>
            <a:off x="504825" y="1196975"/>
            <a:ext cx="8318500" cy="49291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s-ES" sz="2000" b="1" u="sng" smtClean="0">
                <a:latin typeface="Arial" charset="0"/>
                <a:ea typeface="ＭＳ Ｐゴシック" pitchFamily="34" charset="-128"/>
              </a:rPr>
              <a:t>Centros Especiales de Empleo</a:t>
            </a:r>
            <a:r>
              <a:rPr lang="en-US" altLang="es-ES" sz="2100" b="1" u="sng" smtClean="0">
                <a:latin typeface="Arial" charset="0"/>
                <a:ea typeface="ＭＳ Ｐゴシック" pitchFamily="34" charset="-128"/>
              </a:rPr>
              <a:t>:</a:t>
            </a:r>
            <a:r>
              <a:rPr lang="en-US" altLang="es-ES" sz="1500" smtClean="0">
                <a:latin typeface="Arial" charset="0"/>
                <a:ea typeface="ＭＳ Ｐゴシック" pitchFamily="34" charset="-128"/>
              </a:rPr>
              <a:t> Let 13/1982, de Integración Social de Minusválidos</a:t>
            </a:r>
          </a:p>
          <a:p>
            <a:pPr eaLnBrk="1" hangingPunct="1">
              <a:buFontTx/>
              <a:buNone/>
            </a:pPr>
            <a:endParaRPr lang="en-US" altLang="es-ES" sz="1000" b="1" smtClean="0">
              <a:latin typeface="Arial" charset="0"/>
              <a:ea typeface="ＭＳ Ｐゴシック" pitchFamily="34" charset="-128"/>
            </a:endParaRPr>
          </a:p>
          <a:p>
            <a:pPr eaLnBrk="1" hangingPunct="1">
              <a:buFontTx/>
              <a:buChar char="-"/>
            </a:pPr>
            <a:r>
              <a:rPr lang="en-US" altLang="es-ES" sz="1800" smtClean="0">
                <a:latin typeface="Arial" charset="0"/>
                <a:ea typeface="ＭＳ Ｐゴシック" pitchFamily="34" charset="-128"/>
              </a:rPr>
              <a:t>Promotores púlblicos, privados no lucrativas y empresas</a:t>
            </a:r>
          </a:p>
          <a:p>
            <a:pPr eaLnBrk="1" hangingPunct="1">
              <a:buFontTx/>
              <a:buChar char="-"/>
            </a:pPr>
            <a:r>
              <a:rPr lang="en-US" altLang="es-ES" sz="1800" smtClean="0">
                <a:latin typeface="Arial" charset="0"/>
                <a:ea typeface="ＭＳ Ｐゴシック" pitchFamily="34" charset="-128"/>
              </a:rPr>
              <a:t>Personas con discapacidad </a:t>
            </a:r>
          </a:p>
          <a:p>
            <a:pPr eaLnBrk="1" hangingPunct="1">
              <a:buFontTx/>
              <a:buChar char="-"/>
            </a:pPr>
            <a:r>
              <a:rPr lang="en-US" altLang="es-ES" sz="1800" smtClean="0">
                <a:latin typeface="Arial" charset="0"/>
                <a:ea typeface="ＭＳ Ｐゴシック" pitchFamily="34" charset="-128"/>
              </a:rPr>
              <a:t>Formación, prestación de servicios y empleo</a:t>
            </a:r>
            <a:endParaRPr lang="en-US" altLang="es-ES" sz="210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6659563" y="2997200"/>
            <a:ext cx="19843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s-ES" altLang="es-ES" sz="1400" b="1">
                <a:latin typeface="Arial" charset="0"/>
              </a:rPr>
              <a:t>Número de Centros Especiales de Empleo</a:t>
            </a:r>
          </a:p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s-ES" altLang="es-ES" sz="1400">
                <a:latin typeface="Arial" charset="0"/>
              </a:rPr>
              <a:t>2011 FEACEM</a:t>
            </a:r>
            <a:endParaRPr lang="es-ES" altLang="es-ES" sz="1400" b="1">
              <a:latin typeface="Arial" charset="0"/>
            </a:endParaRPr>
          </a:p>
          <a:p>
            <a:pPr algn="r" eaLnBrk="1" hangingPunct="1">
              <a:spcBef>
                <a:spcPct val="0"/>
              </a:spcBef>
              <a:buFont typeface="Arial" charset="0"/>
              <a:buNone/>
            </a:pPr>
            <a:endParaRPr lang="es-ES" altLang="es-ES" sz="1400" b="1">
              <a:latin typeface="Arial" charset="0"/>
            </a:endParaRPr>
          </a:p>
          <a:p>
            <a:pPr algn="r" eaLnBrk="1" hangingPunct="1">
              <a:spcBef>
                <a:spcPct val="0"/>
              </a:spcBef>
              <a:buFont typeface="Arial" charset="0"/>
              <a:buNone/>
            </a:pPr>
            <a:endParaRPr lang="es-ES" altLang="es-ES" sz="1400" b="1">
              <a:latin typeface="Arial" charset="0"/>
            </a:endParaRPr>
          </a:p>
          <a:p>
            <a:pPr algn="r" eaLnBrk="1" hangingPunct="1">
              <a:spcBef>
                <a:spcPct val="0"/>
              </a:spcBef>
              <a:buFont typeface="Arial" charset="0"/>
              <a:buNone/>
            </a:pPr>
            <a:r>
              <a:rPr lang="es-ES" altLang="es-ES" sz="1400">
                <a:latin typeface="Arial" charset="0"/>
              </a:rPr>
              <a:t>505 organizaciones</a:t>
            </a:r>
          </a:p>
          <a:p>
            <a:pPr algn="r" eaLnBrk="1" hangingPunct="1">
              <a:spcBef>
                <a:spcPct val="0"/>
              </a:spcBef>
              <a:buFont typeface="Arial" charset="0"/>
              <a:buNone/>
            </a:pPr>
            <a:r>
              <a:rPr lang="es-ES" altLang="es-ES" sz="1400">
                <a:latin typeface="Arial" charset="0"/>
              </a:rPr>
              <a:t>29,831 Trabajadores</a:t>
            </a:r>
          </a:p>
        </p:txBody>
      </p:sp>
      <p:pic>
        <p:nvPicPr>
          <p:cNvPr id="348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09650"/>
            <a:ext cx="85344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3 Rectángulo"/>
          <p:cNvSpPr>
            <a:spLocks noChangeArrowheads="1"/>
          </p:cNvSpPr>
          <p:nvPr/>
        </p:nvSpPr>
        <p:spPr bwMode="auto">
          <a:xfrm>
            <a:off x="323528" y="6165304"/>
            <a:ext cx="52565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2.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Tipos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de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empresas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sociales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en </a:t>
            </a:r>
            <a:r>
              <a:rPr lang="en-US" altLang="es-ES" sz="1800" b="1" dirty="0" err="1">
                <a:solidFill>
                  <a:schemeClr val="bg1"/>
                </a:solidFill>
                <a:cs typeface="Arial" charset="0"/>
              </a:rPr>
              <a:t>E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spaña</a:t>
            </a:r>
            <a:endParaRPr lang="en-US" altLang="es-ES" sz="1800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58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3 Marcador de contenido"/>
          <p:cNvSpPr>
            <a:spLocks noGrp="1"/>
          </p:cNvSpPr>
          <p:nvPr>
            <p:ph idx="1"/>
          </p:nvPr>
        </p:nvSpPr>
        <p:spPr>
          <a:xfrm>
            <a:off x="611188" y="981075"/>
            <a:ext cx="8220075" cy="49291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s-ES" sz="2000" b="1" u="sng" smtClean="0">
                <a:ea typeface="ＭＳ Ｐゴシック" pitchFamily="34" charset="-128"/>
              </a:rPr>
              <a:t>Cooperativas de Iniciativa Social</a:t>
            </a:r>
            <a:r>
              <a:rPr lang="en-US" altLang="es-ES" sz="2100" b="1" u="sng" smtClean="0">
                <a:ea typeface="ＭＳ Ｐゴシック" pitchFamily="34" charset="-128"/>
              </a:rPr>
              <a:t>: </a:t>
            </a:r>
            <a:r>
              <a:rPr lang="en-US" altLang="es-ES" sz="1400" smtClean="0">
                <a:ea typeface="ＭＳ Ｐゴシック" pitchFamily="34" charset="-128"/>
              </a:rPr>
              <a:t>art. 106 ; Ley 27/1999 de Cooperativas</a:t>
            </a:r>
          </a:p>
          <a:p>
            <a:pPr eaLnBrk="1" hangingPunct="1">
              <a:buFontTx/>
              <a:buNone/>
            </a:pPr>
            <a:endParaRPr lang="en-US" altLang="es-ES" sz="1000" b="1" smtClean="0">
              <a:ea typeface="ＭＳ Ｐゴシック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s-ES" sz="1800" smtClean="0">
                <a:ea typeface="ＭＳ Ｐゴシック" pitchFamily="34" charset="-128"/>
              </a:rPr>
              <a:t>	- No lucrativas</a:t>
            </a:r>
            <a:endParaRPr lang="en-US" altLang="es-ES" sz="1500" smtClean="0">
              <a:ea typeface="ＭＳ Ｐゴシック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s-ES" sz="1800" smtClean="0">
                <a:ea typeface="ＭＳ Ｐゴシック" pitchFamily="34" charset="-128"/>
              </a:rPr>
              <a:t>	- Objetivo explícito de prestación de servicios asistenciales, integración laboral y necesidades sociales</a:t>
            </a:r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6804025" y="3357563"/>
            <a:ext cx="19843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r>
              <a:rPr lang="en-US" altLang="es-ES" sz="1400" b="1" dirty="0" err="1" smtClean="0">
                <a:latin typeface="+mn-lt"/>
              </a:rPr>
              <a:t>Número</a:t>
            </a:r>
            <a:r>
              <a:rPr lang="en-US" altLang="es-ES" sz="1400" b="1" dirty="0" smtClean="0">
                <a:latin typeface="+mn-lt"/>
              </a:rPr>
              <a:t> de </a:t>
            </a:r>
            <a:r>
              <a:rPr lang="en-US" altLang="es-ES" sz="1400" b="1" dirty="0" err="1" smtClean="0">
                <a:latin typeface="+mn-lt"/>
              </a:rPr>
              <a:t>Cooperativas</a:t>
            </a:r>
            <a:r>
              <a:rPr lang="en-US" altLang="es-ES" sz="1400" b="1" dirty="0" smtClean="0">
                <a:latin typeface="+mn-lt"/>
              </a:rPr>
              <a:t> </a:t>
            </a:r>
            <a:r>
              <a:rPr lang="en-US" altLang="es-ES" sz="1400" b="1" dirty="0" err="1" smtClean="0">
                <a:latin typeface="+mn-lt"/>
              </a:rPr>
              <a:t>Sociales</a:t>
            </a:r>
            <a:endParaRPr lang="en-US" altLang="es-ES" sz="1400" b="1" dirty="0" smtClean="0">
              <a:latin typeface="+mn-lt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altLang="es-ES" sz="1400" dirty="0" smtClean="0">
                <a:latin typeface="+mn-lt"/>
              </a:rPr>
              <a:t>2011 COCETA</a:t>
            </a:r>
            <a:endParaRPr lang="en-US" altLang="es-ES" sz="1400" b="1" dirty="0" smtClean="0">
              <a:latin typeface="+mn-lt"/>
            </a:endParaRPr>
          </a:p>
          <a:p>
            <a:pPr algn="r" eaLnBrk="1" hangingPunct="1">
              <a:buFont typeface="Arial" charset="0"/>
              <a:buNone/>
              <a:defRPr/>
            </a:pPr>
            <a:endParaRPr lang="en-US" altLang="es-ES" sz="1400" b="1" dirty="0" smtClean="0">
              <a:latin typeface="+mn-lt"/>
            </a:endParaRPr>
          </a:p>
          <a:p>
            <a:pPr algn="r" eaLnBrk="1" hangingPunct="1">
              <a:buFont typeface="Arial" charset="0"/>
              <a:buNone/>
              <a:defRPr/>
            </a:pPr>
            <a:endParaRPr lang="en-US" altLang="es-ES" sz="1400" b="1" dirty="0" smtClean="0">
              <a:latin typeface="+mn-lt"/>
            </a:endParaRPr>
          </a:p>
          <a:p>
            <a:pPr algn="r" eaLnBrk="1" hangingPunct="1">
              <a:buFont typeface="Arial" charset="0"/>
              <a:buNone/>
              <a:defRPr/>
            </a:pPr>
            <a:r>
              <a:rPr lang="en-US" altLang="es-ES" sz="1400" dirty="0" smtClean="0">
                <a:latin typeface="+mn-lt"/>
              </a:rPr>
              <a:t>508 </a:t>
            </a:r>
            <a:r>
              <a:rPr lang="en-US" altLang="es-ES" sz="1400" dirty="0" err="1" smtClean="0">
                <a:latin typeface="+mn-lt"/>
              </a:rPr>
              <a:t>Coopanizations</a:t>
            </a:r>
            <a:endParaRPr lang="en-US" altLang="es-ES" sz="1400" dirty="0" smtClean="0">
              <a:latin typeface="+mn-lt"/>
            </a:endParaRPr>
          </a:p>
          <a:p>
            <a:pPr algn="r" eaLnBrk="1" hangingPunct="1">
              <a:buFont typeface="Arial" charset="0"/>
              <a:buNone/>
              <a:defRPr/>
            </a:pPr>
            <a:r>
              <a:rPr lang="en-US" altLang="es-ES" sz="1400" dirty="0" smtClean="0">
                <a:latin typeface="+mn-lt"/>
              </a:rPr>
              <a:t>31.100 </a:t>
            </a:r>
            <a:r>
              <a:rPr lang="en-US" altLang="es-ES" sz="1400" dirty="0" err="1" smtClean="0">
                <a:latin typeface="+mn-lt"/>
              </a:rPr>
              <a:t>trabajadores</a:t>
            </a:r>
            <a:endParaRPr lang="en-US" altLang="es-ES" sz="1400" dirty="0" smtClean="0">
              <a:latin typeface="+mn-lt"/>
            </a:endParaRPr>
          </a:p>
        </p:txBody>
      </p:sp>
      <p:graphicFrame>
        <p:nvGraphicFramePr>
          <p:cNvPr id="7" name="1 Gráfico"/>
          <p:cNvGraphicFramePr/>
          <p:nvPr/>
        </p:nvGraphicFramePr>
        <p:xfrm>
          <a:off x="611560" y="2564904"/>
          <a:ext cx="6319034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3 Rectángulo"/>
          <p:cNvSpPr>
            <a:spLocks noChangeArrowheads="1"/>
          </p:cNvSpPr>
          <p:nvPr/>
        </p:nvSpPr>
        <p:spPr bwMode="auto">
          <a:xfrm>
            <a:off x="323528" y="6165304"/>
            <a:ext cx="52565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2.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Tipos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de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empresas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sociales</a:t>
            </a:r>
            <a:r>
              <a:rPr lang="en-US" altLang="es-ES" sz="1800" b="1" dirty="0" smtClean="0">
                <a:solidFill>
                  <a:schemeClr val="bg1"/>
                </a:solidFill>
                <a:cs typeface="Arial" charset="0"/>
              </a:rPr>
              <a:t> en </a:t>
            </a:r>
            <a:r>
              <a:rPr lang="en-US" altLang="es-ES" sz="1800" b="1" dirty="0" err="1">
                <a:solidFill>
                  <a:schemeClr val="bg1"/>
                </a:solidFill>
                <a:cs typeface="Arial" charset="0"/>
              </a:rPr>
              <a:t>E</a:t>
            </a:r>
            <a:r>
              <a:rPr lang="en-US" altLang="es-ES" sz="1800" b="1" dirty="0" err="1" smtClean="0">
                <a:solidFill>
                  <a:schemeClr val="bg1"/>
                </a:solidFill>
                <a:cs typeface="Arial" charset="0"/>
              </a:rPr>
              <a:t>spaña</a:t>
            </a:r>
            <a:endParaRPr lang="en-US" altLang="es-ES" sz="1800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5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4100" name="9 CuadroTexto"/>
          <p:cNvSpPr txBox="1">
            <a:spLocks noChangeArrowheads="1"/>
          </p:cNvSpPr>
          <p:nvPr/>
        </p:nvSpPr>
        <p:spPr bwMode="auto">
          <a:xfrm>
            <a:off x="468313" y="1298575"/>
            <a:ext cx="846137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s-ES" sz="1800" b="1" dirty="0" smtClean="0">
                <a:latin typeface="+mn-lt"/>
              </a:rPr>
              <a:t>Red de </a:t>
            </a:r>
            <a:r>
              <a:rPr lang="en-US" altLang="es-ES" sz="1800" b="1" dirty="0" err="1" smtClean="0">
                <a:latin typeface="+mn-lt"/>
              </a:rPr>
              <a:t>Economía</a:t>
            </a:r>
            <a:r>
              <a:rPr lang="en-US" altLang="es-ES" sz="1800" b="1" dirty="0" smtClean="0">
                <a:latin typeface="+mn-lt"/>
              </a:rPr>
              <a:t> </a:t>
            </a:r>
            <a:r>
              <a:rPr lang="en-US" altLang="es-ES" sz="1800" b="1" dirty="0" err="1" smtClean="0">
                <a:latin typeface="+mn-lt"/>
              </a:rPr>
              <a:t>Alternativa</a:t>
            </a:r>
            <a:r>
              <a:rPr lang="en-US" altLang="es-ES" sz="1800" b="1" dirty="0" smtClean="0">
                <a:latin typeface="+mn-lt"/>
              </a:rPr>
              <a:t> y </a:t>
            </a:r>
            <a:r>
              <a:rPr lang="en-US" altLang="es-ES" sz="1800" b="1" dirty="0" err="1" smtClean="0">
                <a:latin typeface="+mn-lt"/>
              </a:rPr>
              <a:t>Solidaria</a:t>
            </a:r>
            <a:r>
              <a:rPr lang="en-US" altLang="es-ES" sz="1800" b="1" dirty="0" smtClean="0">
                <a:latin typeface="+mn-lt"/>
              </a:rPr>
              <a:t>: </a:t>
            </a:r>
            <a:r>
              <a:rPr lang="en-US" altLang="es-ES" sz="1800" b="1" dirty="0" err="1" smtClean="0">
                <a:latin typeface="+mn-lt"/>
              </a:rPr>
              <a:t>entidades</a:t>
            </a:r>
            <a:r>
              <a:rPr lang="en-US" altLang="es-ES" sz="1800" b="1" dirty="0" smtClean="0">
                <a:latin typeface="+mn-lt"/>
              </a:rPr>
              <a:t> </a:t>
            </a:r>
            <a:r>
              <a:rPr lang="en-US" altLang="es-ES" sz="1800" b="1" dirty="0" err="1" smtClean="0">
                <a:latin typeface="+mn-lt"/>
              </a:rPr>
              <a:t>consolidadas</a:t>
            </a:r>
            <a:r>
              <a:rPr lang="en-US" altLang="es-ES" sz="1800" b="1" dirty="0" smtClean="0">
                <a:latin typeface="+mn-lt"/>
              </a:rPr>
              <a:t> </a:t>
            </a:r>
            <a:r>
              <a:rPr lang="en-US" altLang="es-ES" sz="1800" b="1" dirty="0" err="1" smtClean="0">
                <a:latin typeface="+mn-lt"/>
              </a:rPr>
              <a:t>que</a:t>
            </a:r>
            <a:r>
              <a:rPr lang="en-US" altLang="es-ES" sz="1800" b="1" dirty="0" smtClean="0">
                <a:latin typeface="+mn-lt"/>
              </a:rPr>
              <a:t> se </a:t>
            </a:r>
            <a:r>
              <a:rPr lang="en-US" altLang="es-ES" sz="1800" b="1" dirty="0" err="1" smtClean="0">
                <a:latin typeface="+mn-lt"/>
              </a:rPr>
              <a:t>suman</a:t>
            </a:r>
            <a:r>
              <a:rPr lang="en-US" altLang="es-ES" sz="1800" b="1" dirty="0" smtClean="0">
                <a:latin typeface="+mn-lt"/>
              </a:rPr>
              <a:t> a un </a:t>
            </a:r>
            <a:r>
              <a:rPr lang="en-US" altLang="es-ES" sz="1800" b="1" dirty="0" err="1" smtClean="0">
                <a:latin typeface="+mn-lt"/>
              </a:rPr>
              <a:t>modelo</a:t>
            </a:r>
            <a:r>
              <a:rPr lang="en-US" altLang="es-ES" sz="1800" b="1" dirty="0" smtClean="0">
                <a:latin typeface="+mn-lt"/>
              </a:rPr>
              <a:t> </a:t>
            </a:r>
            <a:r>
              <a:rPr lang="en-US" altLang="es-ES" sz="1800" b="1" dirty="0" err="1" smtClean="0">
                <a:latin typeface="+mn-lt"/>
              </a:rPr>
              <a:t>basado</a:t>
            </a:r>
            <a:r>
              <a:rPr lang="en-US" altLang="es-ES" sz="1800" b="1" dirty="0" smtClean="0">
                <a:latin typeface="+mn-lt"/>
              </a:rPr>
              <a:t> en </a:t>
            </a:r>
            <a:r>
              <a:rPr lang="en-US" altLang="es-ES" sz="1800" b="1" dirty="0" err="1" smtClean="0">
                <a:latin typeface="+mn-lt"/>
              </a:rPr>
              <a:t>valores</a:t>
            </a:r>
            <a:r>
              <a:rPr lang="en-US" altLang="es-ES" sz="1800" b="1" dirty="0" smtClean="0">
                <a:latin typeface="+mn-lt"/>
              </a:rPr>
              <a:t> de la </a:t>
            </a:r>
            <a:r>
              <a:rPr lang="en-US" altLang="es-ES" sz="1800" b="1" dirty="0" err="1" smtClean="0">
                <a:latin typeface="+mn-lt"/>
              </a:rPr>
              <a:t>economía</a:t>
            </a:r>
            <a:r>
              <a:rPr lang="en-US" altLang="es-ES" sz="1800" b="1" dirty="0" smtClean="0">
                <a:latin typeface="+mn-lt"/>
              </a:rPr>
              <a:t> </a:t>
            </a:r>
            <a:r>
              <a:rPr lang="en-US" altLang="es-ES" sz="1800" b="1" dirty="0" err="1" smtClean="0">
                <a:latin typeface="+mn-lt"/>
              </a:rPr>
              <a:t>solidaria</a:t>
            </a:r>
            <a:endParaRPr lang="en-US" altLang="es-ES" sz="1800" b="1" dirty="0" smtClean="0">
              <a:latin typeface="+mn-lt"/>
            </a:endParaRPr>
          </a:p>
          <a:p>
            <a:pPr eaLnBrk="1" hangingPunct="1">
              <a:defRPr/>
            </a:pPr>
            <a:endParaRPr lang="en-US" altLang="es-ES" sz="1800" b="1" dirty="0" smtClean="0">
              <a:latin typeface="+mn-lt"/>
            </a:endParaRPr>
          </a:p>
          <a:p>
            <a:pPr eaLnBrk="1" hangingPunct="1">
              <a:defRPr/>
            </a:pPr>
            <a:r>
              <a:rPr lang="en-US" altLang="es-ES" sz="1800" b="1" dirty="0" err="1" smtClean="0">
                <a:latin typeface="+mn-lt"/>
              </a:rPr>
              <a:t>Modelos</a:t>
            </a:r>
            <a:r>
              <a:rPr lang="en-US" altLang="es-ES" sz="1800" b="1" dirty="0" smtClean="0">
                <a:latin typeface="+mn-lt"/>
              </a:rPr>
              <a:t> en </a:t>
            </a:r>
            <a:r>
              <a:rPr lang="en-US" altLang="es-ES" sz="1800" b="1" dirty="0" err="1" smtClean="0">
                <a:latin typeface="+mn-lt"/>
              </a:rPr>
              <a:t>desarrollo</a:t>
            </a:r>
            <a:r>
              <a:rPr lang="en-US" altLang="es-ES" sz="1800" b="1" dirty="0" smtClean="0">
                <a:latin typeface="+mn-lt"/>
              </a:rPr>
              <a:t>/</a:t>
            </a:r>
            <a:r>
              <a:rPr lang="en-US" altLang="es-ES" sz="1800" b="1" dirty="0" err="1" smtClean="0">
                <a:latin typeface="+mn-lt"/>
              </a:rPr>
              <a:t>emergentes</a:t>
            </a:r>
            <a:endParaRPr lang="en-US" altLang="es-ES" sz="1800" b="1" dirty="0" smtClean="0">
              <a:latin typeface="+mn-lt"/>
            </a:endParaRPr>
          </a:p>
          <a:p>
            <a:pPr marL="285750" indent="-285750" eaLnBrk="1" hangingPunct="1">
              <a:buFont typeface="Calibri" panose="020F0502020204030204" pitchFamily="34" charset="0"/>
              <a:buChar char="‒"/>
              <a:defRPr/>
            </a:pPr>
            <a:r>
              <a:rPr lang="en-US" altLang="es-ES" sz="1800" dirty="0" err="1" smtClean="0">
                <a:latin typeface="+mn-lt"/>
              </a:rPr>
              <a:t>RESCoop</a:t>
            </a:r>
            <a:r>
              <a:rPr lang="en-US" altLang="es-ES" sz="1800" dirty="0" smtClean="0">
                <a:latin typeface="+mn-lt"/>
              </a:rPr>
              <a:t> (Renewal Energy Source Coop)</a:t>
            </a:r>
          </a:p>
          <a:p>
            <a:pPr marL="285750" indent="-285750" eaLnBrk="1" hangingPunct="1">
              <a:buFont typeface="Calibri" panose="020F0502020204030204" pitchFamily="34" charset="0"/>
              <a:buChar char="‒"/>
              <a:defRPr/>
            </a:pPr>
            <a:r>
              <a:rPr lang="en-US" altLang="es-ES" sz="1800" dirty="0" err="1" smtClean="0">
                <a:latin typeface="+mn-lt"/>
              </a:rPr>
              <a:t>Agricultura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Ecológica</a:t>
            </a:r>
            <a:endParaRPr lang="en-US" altLang="es-ES" sz="1800" dirty="0" smtClean="0">
              <a:latin typeface="+mn-lt"/>
            </a:endParaRPr>
          </a:p>
          <a:p>
            <a:pPr marL="285750" indent="-285750" eaLnBrk="1" hangingPunct="1">
              <a:buFont typeface="Calibri" panose="020F0502020204030204" pitchFamily="34" charset="0"/>
              <a:buChar char="‒"/>
              <a:defRPr/>
            </a:pPr>
            <a:r>
              <a:rPr lang="en-US" altLang="es-ES" sz="1800" dirty="0" err="1" smtClean="0">
                <a:latin typeface="+mn-lt"/>
              </a:rPr>
              <a:t>Comercio</a:t>
            </a:r>
            <a:r>
              <a:rPr lang="en-US" altLang="es-ES" sz="1800" dirty="0" smtClean="0">
                <a:latin typeface="+mn-lt"/>
              </a:rPr>
              <a:t> Justo</a:t>
            </a:r>
          </a:p>
          <a:p>
            <a:pPr marL="285750" indent="-285750" eaLnBrk="1" hangingPunct="1">
              <a:buFont typeface="Calibri" panose="020F0502020204030204" pitchFamily="34" charset="0"/>
              <a:buChar char="‒"/>
              <a:defRPr/>
            </a:pPr>
            <a:r>
              <a:rPr lang="en-US" altLang="es-ES" sz="1800" dirty="0" err="1" smtClean="0">
                <a:latin typeface="+mn-lt"/>
              </a:rPr>
              <a:t>Servicios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Sociales</a:t>
            </a:r>
            <a:r>
              <a:rPr lang="en-US" altLang="es-ES" sz="1800" dirty="0" smtClean="0">
                <a:latin typeface="+mn-lt"/>
              </a:rPr>
              <a:t>, </a:t>
            </a:r>
            <a:r>
              <a:rPr lang="en-US" altLang="es-ES" sz="1800" dirty="0" err="1" smtClean="0">
                <a:latin typeface="+mn-lt"/>
              </a:rPr>
              <a:t>educativos</a:t>
            </a:r>
            <a:r>
              <a:rPr lang="en-US" altLang="es-ES" sz="1800" dirty="0" smtClean="0">
                <a:latin typeface="+mn-lt"/>
              </a:rPr>
              <a:t>, </a:t>
            </a:r>
            <a:r>
              <a:rPr lang="en-US" altLang="es-ES" sz="1800" dirty="0" err="1" smtClean="0">
                <a:latin typeface="+mn-lt"/>
              </a:rPr>
              <a:t>sanitarios</a:t>
            </a:r>
            <a:endParaRPr lang="en-US" altLang="es-ES" sz="1800" dirty="0" smtClean="0">
              <a:latin typeface="+mn-lt"/>
            </a:endParaRPr>
          </a:p>
          <a:p>
            <a:pPr marL="285750" indent="-285750" eaLnBrk="1" hangingPunct="1">
              <a:buFont typeface="Calibri" panose="020F0502020204030204" pitchFamily="34" charset="0"/>
              <a:buChar char="‒"/>
              <a:defRPr/>
            </a:pPr>
            <a:r>
              <a:rPr lang="en-US" altLang="es-ES" sz="1800" dirty="0" err="1" smtClean="0">
                <a:latin typeface="+mn-lt"/>
              </a:rPr>
              <a:t>Cultura</a:t>
            </a:r>
            <a:endParaRPr lang="en-US" altLang="es-ES" sz="1800" dirty="0" smtClean="0">
              <a:latin typeface="+mn-lt"/>
            </a:endParaRPr>
          </a:p>
          <a:p>
            <a:pPr marL="285750" indent="-285750" eaLnBrk="1" hangingPunct="1">
              <a:buFont typeface="Calibri" panose="020F0502020204030204" pitchFamily="34" charset="0"/>
              <a:buChar char="‒"/>
              <a:defRPr/>
            </a:pPr>
            <a:r>
              <a:rPr lang="en-US" altLang="es-ES" sz="1800" dirty="0" err="1" smtClean="0">
                <a:latin typeface="+mn-lt"/>
              </a:rPr>
              <a:t>Desarrollo</a:t>
            </a:r>
            <a:r>
              <a:rPr lang="en-US" altLang="es-ES" sz="1800" dirty="0" smtClean="0">
                <a:latin typeface="+mn-lt"/>
              </a:rPr>
              <a:t> local</a:t>
            </a:r>
          </a:p>
          <a:p>
            <a:pPr marL="285750" indent="-285750" eaLnBrk="1" hangingPunct="1">
              <a:buFont typeface="Calibri" panose="020F0502020204030204" pitchFamily="34" charset="0"/>
              <a:buChar char="‒"/>
              <a:defRPr/>
            </a:pPr>
            <a:r>
              <a:rPr lang="en-US" altLang="es-ES" sz="1800" dirty="0" err="1" smtClean="0">
                <a:latin typeface="+mn-lt"/>
              </a:rPr>
              <a:t>Intermediación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financiera</a:t>
            </a:r>
            <a:r>
              <a:rPr lang="en-US" altLang="es-ES" sz="1800" dirty="0" smtClean="0">
                <a:latin typeface="+mn-lt"/>
              </a:rPr>
              <a:t>: </a:t>
            </a:r>
            <a:r>
              <a:rPr lang="en-US" altLang="es-ES" sz="1800" dirty="0" err="1" smtClean="0">
                <a:latin typeface="+mn-lt"/>
              </a:rPr>
              <a:t>Fiare</a:t>
            </a:r>
            <a:r>
              <a:rPr lang="en-US" altLang="es-ES" sz="1800" dirty="0" smtClean="0">
                <a:latin typeface="+mn-lt"/>
              </a:rPr>
              <a:t>, Coop57</a:t>
            </a:r>
          </a:p>
          <a:p>
            <a:pPr eaLnBrk="1" hangingPunct="1">
              <a:defRPr/>
            </a:pPr>
            <a:endParaRPr lang="en-US" altLang="es-ES" sz="1800" dirty="0" smtClean="0"/>
          </a:p>
        </p:txBody>
      </p:sp>
      <p:sp>
        <p:nvSpPr>
          <p:cNvPr id="34820" name="3 Rectángulo"/>
          <p:cNvSpPr>
            <a:spLocks noChangeArrowheads="1"/>
          </p:cNvSpPr>
          <p:nvPr/>
        </p:nvSpPr>
        <p:spPr bwMode="auto">
          <a:xfrm>
            <a:off x="468313" y="260350"/>
            <a:ext cx="8064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s-ES" b="1" dirty="0" smtClean="0">
                <a:latin typeface="+mn-lt"/>
                <a:cs typeface="Arial" charset="0"/>
              </a:rPr>
              <a:t>3. NUEVAS FORMAS Y MODELOS  DE EMPRESAS SOCIALES EN ESPAÑA</a:t>
            </a:r>
            <a:endParaRPr lang="en-US" altLang="es-ES" dirty="0" smtClean="0">
              <a:latin typeface="+mn-lt"/>
              <a:cs typeface="Arial" charset="0"/>
            </a:endParaRPr>
          </a:p>
        </p:txBody>
      </p:sp>
      <p:sp>
        <p:nvSpPr>
          <p:cNvPr id="14341" name="CuadroTexto 1"/>
          <p:cNvSpPr txBox="1">
            <a:spLocks noChangeArrowheads="1"/>
          </p:cNvSpPr>
          <p:nvPr/>
        </p:nvSpPr>
        <p:spPr bwMode="auto">
          <a:xfrm>
            <a:off x="5611813" y="2420938"/>
            <a:ext cx="3038475" cy="461962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s-ES" dirty="0" smtClean="0">
                <a:latin typeface="+mn-lt"/>
              </a:rPr>
              <a:t>Modelo transformador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543550" y="5311775"/>
            <a:ext cx="3311525" cy="306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400" dirty="0">
                <a:latin typeface="+mn-lt"/>
              </a:rPr>
              <a:t>Grupo de trabajo ICSEM-España, 2013</a:t>
            </a:r>
          </a:p>
        </p:txBody>
      </p:sp>
    </p:spTree>
    <p:extLst>
      <p:ext uri="{BB962C8B-B14F-4D97-AF65-F5344CB8AC3E}">
        <p14:creationId xmlns:p14="http://schemas.microsoft.com/office/powerpoint/2010/main" val="287276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4100" name="9 CuadroTexto"/>
          <p:cNvSpPr txBox="1">
            <a:spLocks noChangeArrowheads="1"/>
          </p:cNvSpPr>
          <p:nvPr/>
        </p:nvSpPr>
        <p:spPr bwMode="auto">
          <a:xfrm>
            <a:off x="468313" y="1803400"/>
            <a:ext cx="4230687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en-US" altLang="es-ES" sz="2000" b="1" dirty="0" err="1" smtClean="0">
                <a:latin typeface="Arial" charset="0"/>
              </a:rPr>
              <a:t>Escuela</a:t>
            </a:r>
            <a:r>
              <a:rPr lang="en-US" altLang="es-ES" sz="2000" b="1" dirty="0" smtClean="0">
                <a:latin typeface="Arial" charset="0"/>
              </a:rPr>
              <a:t> de la </a:t>
            </a:r>
            <a:r>
              <a:rPr lang="en-US" altLang="es-ES" sz="2000" b="1" dirty="0" err="1" smtClean="0">
                <a:latin typeface="Arial" charset="0"/>
              </a:rPr>
              <a:t>Innovación</a:t>
            </a:r>
            <a:r>
              <a:rPr lang="en-US" altLang="es-ES" sz="2000" b="1" dirty="0" smtClean="0">
                <a:latin typeface="Arial" charset="0"/>
              </a:rPr>
              <a:t> Social. </a:t>
            </a:r>
          </a:p>
          <a:p>
            <a:pPr>
              <a:defRPr/>
            </a:pPr>
            <a:r>
              <a:rPr lang="en-US" altLang="es-ES" sz="2000" dirty="0" err="1" smtClean="0">
                <a:latin typeface="Arial" charset="0"/>
              </a:rPr>
              <a:t>Anglosajona</a:t>
            </a:r>
            <a:endParaRPr lang="en-US" altLang="es-ES" sz="2000" dirty="0" smtClean="0">
              <a:latin typeface="Arial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en-US" altLang="es-ES" sz="2000" dirty="0" smtClean="0">
                <a:latin typeface="Arial" charset="0"/>
              </a:rPr>
              <a:t>Momentum Project</a:t>
            </a:r>
          </a:p>
          <a:p>
            <a:pPr marL="342900" indent="-342900">
              <a:buFontTx/>
              <a:buChar char="-"/>
              <a:defRPr/>
            </a:pPr>
            <a:r>
              <a:rPr lang="en-US" altLang="es-ES" sz="2000" dirty="0" err="1" smtClean="0">
                <a:latin typeface="Arial" charset="0"/>
              </a:rPr>
              <a:t>Programa</a:t>
            </a:r>
            <a:r>
              <a:rPr lang="en-US" altLang="es-ES" sz="2000" dirty="0" smtClean="0">
                <a:latin typeface="Arial" charset="0"/>
              </a:rPr>
              <a:t> de </a:t>
            </a:r>
            <a:r>
              <a:rPr lang="en-US" altLang="es-ES" sz="2000" dirty="0" err="1" smtClean="0">
                <a:latin typeface="Arial" charset="0"/>
              </a:rPr>
              <a:t>apoyo</a:t>
            </a:r>
            <a:r>
              <a:rPr lang="en-US" altLang="es-ES" sz="2000" dirty="0" smtClean="0">
                <a:latin typeface="Arial" charset="0"/>
              </a:rPr>
              <a:t> al </a:t>
            </a:r>
            <a:r>
              <a:rPr lang="en-US" altLang="es-ES" sz="2000" dirty="0" err="1" smtClean="0">
                <a:latin typeface="Arial" charset="0"/>
              </a:rPr>
              <a:t>emprendimiento</a:t>
            </a:r>
            <a:r>
              <a:rPr lang="en-US" altLang="es-ES" sz="2000" dirty="0" smtClean="0">
                <a:latin typeface="Arial" charset="0"/>
              </a:rPr>
              <a:t> social Aragón</a:t>
            </a:r>
          </a:p>
        </p:txBody>
      </p:sp>
      <p:sp>
        <p:nvSpPr>
          <p:cNvPr id="35844" name="3 Rectángulo"/>
          <p:cNvSpPr>
            <a:spLocks noChangeArrowheads="1"/>
          </p:cNvSpPr>
          <p:nvPr/>
        </p:nvSpPr>
        <p:spPr bwMode="auto">
          <a:xfrm>
            <a:off x="468313" y="260350"/>
            <a:ext cx="8064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s-ES" b="1" dirty="0" smtClean="0">
                <a:latin typeface="+mj-lt"/>
                <a:cs typeface="Arial" charset="0"/>
              </a:rPr>
              <a:t>3. NUEVAS FORMAS Y MODELOS  DE EMPRESAS SOCIALES EN ESPAÑA</a:t>
            </a:r>
            <a:endParaRPr lang="en-US" altLang="es-ES" dirty="0" smtClean="0">
              <a:latin typeface="+mj-lt"/>
              <a:cs typeface="Arial" charset="0"/>
            </a:endParaRPr>
          </a:p>
        </p:txBody>
      </p:sp>
      <p:sp>
        <p:nvSpPr>
          <p:cNvPr id="37894" name="CuadroTexto 7"/>
          <p:cNvSpPr txBox="1">
            <a:spLocks noChangeArrowheads="1"/>
          </p:cNvSpPr>
          <p:nvPr/>
        </p:nvSpPr>
        <p:spPr bwMode="auto">
          <a:xfrm>
            <a:off x="4903788" y="1803400"/>
            <a:ext cx="35337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2000" b="1">
                <a:latin typeface="Arial" charset="0"/>
              </a:rPr>
              <a:t>Escuela nuevas fuentes de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2000" b="1">
                <a:latin typeface="Arial" charset="0"/>
              </a:rPr>
              <a:t>Financiación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02829" y="6089650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s-ES" b="1" dirty="0" smtClean="0">
                <a:solidFill>
                  <a:schemeClr val="bg1"/>
                </a:solidFill>
                <a:cs typeface="Arial" charset="0"/>
              </a:rPr>
              <a:t>3. </a:t>
            </a:r>
            <a:r>
              <a:rPr lang="en-US" altLang="es-ES" b="1" dirty="0" err="1" smtClean="0">
                <a:solidFill>
                  <a:schemeClr val="bg1"/>
                </a:solidFill>
                <a:cs typeface="Arial" charset="0"/>
              </a:rPr>
              <a:t>Nuevas</a:t>
            </a:r>
            <a:r>
              <a:rPr lang="en-US" altLang="es-ES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es-ES" b="1" dirty="0" err="1" smtClean="0">
                <a:solidFill>
                  <a:schemeClr val="bg1"/>
                </a:solidFill>
                <a:cs typeface="Arial" charset="0"/>
              </a:rPr>
              <a:t>formas</a:t>
            </a:r>
            <a:r>
              <a:rPr lang="en-US" altLang="es-ES" b="1" dirty="0" smtClean="0">
                <a:solidFill>
                  <a:schemeClr val="bg1"/>
                </a:solidFill>
                <a:cs typeface="Arial" charset="0"/>
              </a:rPr>
              <a:t> y </a:t>
            </a:r>
            <a:r>
              <a:rPr lang="en-US" altLang="es-ES" b="1" dirty="0" err="1" smtClean="0">
                <a:solidFill>
                  <a:schemeClr val="bg1"/>
                </a:solidFill>
                <a:cs typeface="Arial" charset="0"/>
              </a:rPr>
              <a:t>modelos</a:t>
            </a:r>
            <a:r>
              <a:rPr lang="en-US" altLang="es-ES" b="1" dirty="0" smtClean="0">
                <a:solidFill>
                  <a:schemeClr val="bg1"/>
                </a:solidFill>
                <a:cs typeface="Arial" charset="0"/>
              </a:rPr>
              <a:t>  de </a:t>
            </a:r>
            <a:r>
              <a:rPr lang="en-US" altLang="es-ES" b="1" dirty="0" err="1" smtClean="0">
                <a:solidFill>
                  <a:schemeClr val="bg1"/>
                </a:solidFill>
                <a:cs typeface="Arial" charset="0"/>
              </a:rPr>
              <a:t>empresas</a:t>
            </a:r>
            <a:r>
              <a:rPr lang="en-US" altLang="es-ES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es-ES" b="1" dirty="0" err="1" smtClean="0">
                <a:solidFill>
                  <a:schemeClr val="bg1"/>
                </a:solidFill>
                <a:cs typeface="Arial" charset="0"/>
              </a:rPr>
              <a:t>sociales</a:t>
            </a:r>
            <a:r>
              <a:rPr lang="en-US" altLang="es-ES" b="1" dirty="0" smtClean="0">
                <a:solidFill>
                  <a:schemeClr val="bg1"/>
                </a:solidFill>
                <a:cs typeface="Arial" charset="0"/>
              </a:rPr>
              <a:t> en </a:t>
            </a:r>
            <a:r>
              <a:rPr lang="en-US" altLang="es-ES" b="1" dirty="0" err="1">
                <a:solidFill>
                  <a:schemeClr val="bg1"/>
                </a:solidFill>
                <a:cs typeface="Arial" charset="0"/>
              </a:rPr>
              <a:t>E</a:t>
            </a:r>
            <a:r>
              <a:rPr lang="en-US" altLang="es-ES" b="1" dirty="0" err="1" smtClean="0">
                <a:solidFill>
                  <a:schemeClr val="bg1"/>
                </a:solidFill>
                <a:cs typeface="Arial" charset="0"/>
              </a:rPr>
              <a:t>spaña</a:t>
            </a:r>
            <a:endParaRPr lang="en-US" altLang="es-ES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39939" name="9 CuadroTexto"/>
          <p:cNvSpPr txBox="1">
            <a:spLocks noChangeArrowheads="1"/>
          </p:cNvSpPr>
          <p:nvPr/>
        </p:nvSpPr>
        <p:spPr bwMode="auto">
          <a:xfrm>
            <a:off x="684213" y="765175"/>
            <a:ext cx="8245475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11557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 eaLnBrk="1" hangingPunct="1">
              <a:defRPr/>
            </a:pPr>
            <a:r>
              <a:rPr lang="en-US" altLang="es-ES" sz="2000" b="1" u="sng" dirty="0" err="1" smtClean="0">
                <a:solidFill>
                  <a:srgbClr val="000000"/>
                </a:solidFill>
                <a:latin typeface="+mn-lt"/>
              </a:rPr>
              <a:t>Oportunidades</a:t>
            </a:r>
            <a:endParaRPr lang="en-US" altLang="es-ES" sz="2000" b="1" u="sng" dirty="0" smtClean="0">
              <a:solidFill>
                <a:srgbClr val="000000"/>
              </a:solidFill>
              <a:latin typeface="+mn-lt"/>
            </a:endParaRPr>
          </a:p>
          <a:p>
            <a:pPr algn="just" eaLnBrk="1" hangingPunct="1">
              <a:defRPr/>
            </a:pPr>
            <a:endParaRPr lang="en-US" altLang="es-ES" sz="1800" dirty="0" smtClean="0">
              <a:latin typeface="+mn-lt"/>
            </a:endParaRPr>
          </a:p>
          <a:p>
            <a:pPr algn="just" eaLnBrk="1" hangingPunct="1">
              <a:buFontTx/>
              <a:buAutoNum type="alphaUcParenR"/>
              <a:defRPr/>
            </a:pPr>
            <a:r>
              <a:rPr lang="en-US" altLang="es-ES" sz="1800" dirty="0" smtClean="0">
                <a:latin typeface="+mn-lt"/>
              </a:rPr>
              <a:t> La </a:t>
            </a:r>
            <a:r>
              <a:rPr lang="en-US" altLang="es-ES" sz="1800" dirty="0" err="1" smtClean="0">
                <a:latin typeface="+mn-lt"/>
              </a:rPr>
              <a:t>intercooperación</a:t>
            </a:r>
            <a:r>
              <a:rPr lang="en-US" altLang="es-ES" sz="1800" dirty="0" smtClean="0">
                <a:latin typeface="+mn-lt"/>
              </a:rPr>
              <a:t>: </a:t>
            </a:r>
            <a:r>
              <a:rPr lang="en-US" altLang="es-ES" sz="1800" dirty="0" err="1" smtClean="0">
                <a:latin typeface="+mn-lt"/>
              </a:rPr>
              <a:t>creación</a:t>
            </a:r>
            <a:r>
              <a:rPr lang="en-US" altLang="es-ES" sz="1800" dirty="0" smtClean="0">
                <a:latin typeface="+mn-lt"/>
              </a:rPr>
              <a:t>, </a:t>
            </a:r>
            <a:r>
              <a:rPr lang="en-US" altLang="es-ES" sz="1800" dirty="0" err="1" smtClean="0">
                <a:latin typeface="+mn-lt"/>
              </a:rPr>
              <a:t>desarrollo</a:t>
            </a:r>
            <a:r>
              <a:rPr lang="en-US" altLang="es-ES" sz="1800" dirty="0" smtClean="0">
                <a:latin typeface="+mn-lt"/>
              </a:rPr>
              <a:t> de los </a:t>
            </a:r>
            <a:r>
              <a:rPr lang="en-US" altLang="es-ES" sz="1800" dirty="0" err="1" smtClean="0">
                <a:latin typeface="+mn-lt"/>
              </a:rPr>
              <a:t>proyectos</a:t>
            </a:r>
            <a:r>
              <a:rPr lang="en-US" altLang="es-ES" sz="1800" dirty="0" smtClean="0">
                <a:latin typeface="+mn-lt"/>
              </a:rPr>
              <a:t>. </a:t>
            </a:r>
          </a:p>
          <a:p>
            <a:pPr algn="just" eaLnBrk="1" hangingPunct="1">
              <a:buFontTx/>
              <a:buAutoNum type="alphaUcParenR"/>
              <a:defRPr/>
            </a:pPr>
            <a:endParaRPr lang="en-US" altLang="es-ES" sz="1800" dirty="0" smtClean="0">
              <a:latin typeface="+mn-lt"/>
            </a:endParaRPr>
          </a:p>
          <a:p>
            <a:pPr algn="just" eaLnBrk="1" hangingPunct="1">
              <a:buFontTx/>
              <a:buAutoNum type="alphaUcParenR"/>
              <a:defRPr/>
            </a:pPr>
            <a:r>
              <a:rPr lang="en-US" altLang="es-ES" sz="1800" dirty="0" smtClean="0">
                <a:latin typeface="+mn-lt"/>
              </a:rPr>
              <a:t> La </a:t>
            </a:r>
            <a:r>
              <a:rPr lang="en-US" altLang="es-ES" sz="1800" dirty="0" err="1" smtClean="0">
                <a:latin typeface="+mn-lt"/>
              </a:rPr>
              <a:t>creación</a:t>
            </a:r>
            <a:r>
              <a:rPr lang="en-US" altLang="es-ES" sz="1800" dirty="0" smtClean="0">
                <a:latin typeface="+mn-lt"/>
              </a:rPr>
              <a:t> de </a:t>
            </a:r>
            <a:r>
              <a:rPr lang="en-US" altLang="es-ES" sz="1800" dirty="0" err="1" smtClean="0">
                <a:latin typeface="+mn-lt"/>
              </a:rPr>
              <a:t>estructuras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soporte</a:t>
            </a:r>
            <a:r>
              <a:rPr lang="en-US" altLang="es-ES" sz="1800" dirty="0" smtClean="0">
                <a:latin typeface="+mn-lt"/>
              </a:rPr>
              <a:t>:</a:t>
            </a:r>
          </a:p>
          <a:p>
            <a:pPr lvl="1" algn="just" eaLnBrk="1" hangingPunct="1">
              <a:buFontTx/>
              <a:buAutoNum type="alphaUcParenR"/>
              <a:defRPr/>
            </a:pPr>
            <a:r>
              <a:rPr lang="en-US" altLang="es-ES" sz="1800" dirty="0" err="1" smtClean="0">
                <a:latin typeface="+mn-lt"/>
              </a:rPr>
              <a:t>Tradicionales</a:t>
            </a:r>
            <a:r>
              <a:rPr lang="en-US" altLang="es-ES" sz="1800" dirty="0" smtClean="0">
                <a:latin typeface="+mn-lt"/>
              </a:rPr>
              <a:t> de lobby y </a:t>
            </a:r>
            <a:r>
              <a:rPr lang="en-US" altLang="es-ES" sz="1800" dirty="0" err="1" smtClean="0">
                <a:latin typeface="+mn-lt"/>
              </a:rPr>
              <a:t>proporcionar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servicios</a:t>
            </a:r>
            <a:endParaRPr lang="en-US" altLang="es-ES" sz="1800" dirty="0" smtClean="0">
              <a:latin typeface="+mn-lt"/>
            </a:endParaRPr>
          </a:p>
          <a:p>
            <a:pPr lvl="1" eaLnBrk="1" hangingPunct="1">
              <a:buFontTx/>
              <a:buAutoNum type="alphaUcParenR"/>
              <a:defRPr/>
            </a:pPr>
            <a:r>
              <a:rPr lang="en-US" altLang="es-ES" sz="1800" dirty="0" err="1" smtClean="0">
                <a:latin typeface="+mn-lt"/>
              </a:rPr>
              <a:t>Orientadas</a:t>
            </a:r>
            <a:r>
              <a:rPr lang="en-US" altLang="es-ES" sz="1800" dirty="0" smtClean="0">
                <a:latin typeface="+mn-lt"/>
              </a:rPr>
              <a:t> a los </a:t>
            </a:r>
            <a:r>
              <a:rPr lang="en-US" altLang="es-ES" sz="1800" dirty="0" err="1" smtClean="0">
                <a:latin typeface="+mn-lt"/>
              </a:rPr>
              <a:t>servicios</a:t>
            </a:r>
            <a:r>
              <a:rPr lang="en-US" altLang="es-ES" sz="1800" dirty="0" smtClean="0">
                <a:latin typeface="+mn-lt"/>
              </a:rPr>
              <a:t> y </a:t>
            </a:r>
            <a:r>
              <a:rPr lang="en-US" altLang="es-ES" sz="1800" dirty="0" err="1" smtClean="0">
                <a:latin typeface="+mn-lt"/>
              </a:rPr>
              <a:t>productos</a:t>
            </a:r>
            <a:r>
              <a:rPr lang="en-US" altLang="es-ES" sz="1800" dirty="0" smtClean="0">
                <a:latin typeface="+mn-lt"/>
              </a:rPr>
              <a:t>: </a:t>
            </a:r>
            <a:r>
              <a:rPr lang="en-US" altLang="es-ES" sz="1800" dirty="0" err="1" smtClean="0">
                <a:latin typeface="+mn-lt"/>
              </a:rPr>
              <a:t>distribución</a:t>
            </a:r>
            <a:r>
              <a:rPr lang="en-US" altLang="es-ES" sz="1800" dirty="0" smtClean="0">
                <a:latin typeface="+mn-lt"/>
              </a:rPr>
              <a:t>, </a:t>
            </a:r>
            <a:r>
              <a:rPr lang="en-US" altLang="es-ES" sz="1800" dirty="0" err="1" smtClean="0">
                <a:latin typeface="+mn-lt"/>
              </a:rPr>
              <a:t>comercialización</a:t>
            </a:r>
            <a:r>
              <a:rPr lang="en-US" altLang="es-ES" sz="1800" dirty="0" smtClean="0">
                <a:latin typeface="+mn-lt"/>
              </a:rPr>
              <a:t>, </a:t>
            </a:r>
            <a:r>
              <a:rPr lang="en-US" altLang="es-ES" sz="1800" dirty="0" err="1" smtClean="0">
                <a:latin typeface="+mn-lt"/>
              </a:rPr>
              <a:t>financiación</a:t>
            </a:r>
            <a:endParaRPr lang="en-US" altLang="es-ES" sz="1800" dirty="0" smtClean="0">
              <a:latin typeface="+mn-lt"/>
            </a:endParaRPr>
          </a:p>
          <a:p>
            <a:pPr lvl="1" algn="just" eaLnBrk="1" hangingPunct="1">
              <a:buFontTx/>
              <a:buAutoNum type="alphaUcParenR"/>
              <a:defRPr/>
            </a:pPr>
            <a:endParaRPr lang="en-US" altLang="es-ES" sz="1800" dirty="0" smtClean="0">
              <a:latin typeface="+mn-lt"/>
            </a:endParaRPr>
          </a:p>
          <a:p>
            <a:pPr algn="just" eaLnBrk="1" hangingPunct="1">
              <a:buFontTx/>
              <a:buAutoNum type="alphaUcParenR"/>
              <a:defRPr/>
            </a:pPr>
            <a:r>
              <a:rPr lang="en-US" altLang="es-ES" sz="1800" dirty="0" smtClean="0">
                <a:latin typeface="+mn-lt"/>
              </a:rPr>
              <a:t> Las </a:t>
            </a:r>
            <a:r>
              <a:rPr lang="en-US" altLang="es-ES" sz="1800" dirty="0" err="1" smtClean="0">
                <a:latin typeface="+mn-lt"/>
              </a:rPr>
              <a:t>tecnologías</a:t>
            </a:r>
            <a:r>
              <a:rPr lang="en-US" altLang="es-ES" sz="1800" dirty="0" smtClean="0">
                <a:latin typeface="+mn-lt"/>
              </a:rPr>
              <a:t> de la </a:t>
            </a:r>
            <a:r>
              <a:rPr lang="en-US" altLang="es-ES" sz="1800" dirty="0" err="1" smtClean="0">
                <a:latin typeface="+mn-lt"/>
              </a:rPr>
              <a:t>información</a:t>
            </a:r>
            <a:r>
              <a:rPr lang="en-US" altLang="es-ES" sz="1800" dirty="0" smtClean="0">
                <a:latin typeface="+mn-lt"/>
              </a:rPr>
              <a:t> y de la </a:t>
            </a:r>
            <a:r>
              <a:rPr lang="en-US" altLang="es-ES" sz="1800" dirty="0" err="1" smtClean="0">
                <a:latin typeface="+mn-lt"/>
              </a:rPr>
              <a:t>comunicación</a:t>
            </a:r>
            <a:r>
              <a:rPr lang="en-US" altLang="es-ES" sz="1800" dirty="0" smtClean="0">
                <a:latin typeface="+mn-lt"/>
              </a:rPr>
              <a:t>: </a:t>
            </a:r>
          </a:p>
          <a:p>
            <a:pPr lvl="1" algn="just" eaLnBrk="1" hangingPunct="1">
              <a:buFontTx/>
              <a:buAutoNum type="alphaUcParenR"/>
              <a:defRPr/>
            </a:pPr>
            <a:r>
              <a:rPr lang="en-US" altLang="es-ES" sz="1800" dirty="0" smtClean="0">
                <a:latin typeface="+mn-lt"/>
              </a:rPr>
              <a:t>Como </a:t>
            </a:r>
            <a:r>
              <a:rPr lang="en-US" altLang="es-ES" sz="1800" dirty="0" err="1" smtClean="0">
                <a:latin typeface="+mn-lt"/>
              </a:rPr>
              <a:t>soporte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básico</a:t>
            </a:r>
            <a:r>
              <a:rPr lang="en-US" altLang="es-ES" sz="1800" dirty="0" smtClean="0">
                <a:latin typeface="+mn-lt"/>
              </a:rPr>
              <a:t> de </a:t>
            </a:r>
            <a:r>
              <a:rPr lang="en-US" altLang="es-ES" sz="1800" dirty="0" err="1" smtClean="0">
                <a:latin typeface="+mn-lt"/>
              </a:rPr>
              <a:t>gestión</a:t>
            </a:r>
            <a:r>
              <a:rPr lang="en-US" altLang="es-ES" sz="1800" dirty="0" smtClean="0">
                <a:latin typeface="+mn-lt"/>
              </a:rPr>
              <a:t>, </a:t>
            </a:r>
            <a:r>
              <a:rPr lang="en-US" altLang="es-ES" sz="1800" dirty="0" err="1" smtClean="0">
                <a:latin typeface="+mn-lt"/>
              </a:rPr>
              <a:t>comunicación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interna</a:t>
            </a:r>
            <a:r>
              <a:rPr lang="en-US" altLang="es-ES" sz="1800" dirty="0" smtClean="0">
                <a:latin typeface="+mn-lt"/>
              </a:rPr>
              <a:t> y </a:t>
            </a:r>
            <a:r>
              <a:rPr lang="en-US" altLang="es-ES" sz="1800" dirty="0" err="1" smtClean="0">
                <a:latin typeface="+mn-lt"/>
              </a:rPr>
              <a:t>externa</a:t>
            </a:r>
            <a:r>
              <a:rPr lang="en-US" altLang="es-ES" sz="1800" dirty="0" smtClean="0">
                <a:latin typeface="+mn-lt"/>
              </a:rPr>
              <a:t> </a:t>
            </a:r>
          </a:p>
          <a:p>
            <a:pPr lvl="1" algn="just" eaLnBrk="1" hangingPunct="1">
              <a:buFontTx/>
              <a:buAutoNum type="alphaUcParenR"/>
              <a:defRPr/>
            </a:pPr>
            <a:r>
              <a:rPr lang="en-US" altLang="es-ES" sz="1800" dirty="0" err="1" smtClean="0">
                <a:latin typeface="+mn-lt"/>
              </a:rPr>
              <a:t>Facilitar</a:t>
            </a:r>
            <a:r>
              <a:rPr lang="en-US" altLang="es-ES" sz="1800" dirty="0" smtClean="0">
                <a:latin typeface="+mn-lt"/>
              </a:rPr>
              <a:t> el </a:t>
            </a:r>
            <a:r>
              <a:rPr lang="en-US" altLang="es-ES" sz="1800" dirty="0" err="1" smtClean="0">
                <a:latin typeface="+mn-lt"/>
              </a:rPr>
              <a:t>trabajo</a:t>
            </a:r>
            <a:r>
              <a:rPr lang="en-US" altLang="es-ES" sz="1800" dirty="0" smtClean="0">
                <a:latin typeface="+mn-lt"/>
              </a:rPr>
              <a:t> en red</a:t>
            </a:r>
          </a:p>
          <a:p>
            <a:pPr lvl="1" algn="just" eaLnBrk="1" hangingPunct="1">
              <a:buFontTx/>
              <a:buAutoNum type="alphaUcParenR"/>
              <a:defRPr/>
            </a:pPr>
            <a:r>
              <a:rPr lang="en-US" altLang="es-ES" sz="1800" dirty="0" err="1" smtClean="0">
                <a:latin typeface="+mn-lt"/>
              </a:rPr>
              <a:t>Nicho</a:t>
            </a:r>
            <a:r>
              <a:rPr lang="en-US" altLang="es-ES" sz="1800" dirty="0" smtClean="0">
                <a:latin typeface="+mn-lt"/>
              </a:rPr>
              <a:t> de </a:t>
            </a:r>
            <a:r>
              <a:rPr lang="en-US" altLang="es-ES" sz="1800" dirty="0" err="1" smtClean="0">
                <a:latin typeface="+mn-lt"/>
              </a:rPr>
              <a:t>desarrollo</a:t>
            </a:r>
            <a:r>
              <a:rPr lang="en-US" altLang="es-ES" sz="1800" dirty="0" smtClean="0">
                <a:latin typeface="+mn-lt"/>
              </a:rPr>
              <a:t> de </a:t>
            </a:r>
            <a:r>
              <a:rPr lang="en-US" altLang="es-ES" sz="1800" dirty="0" err="1" smtClean="0">
                <a:latin typeface="+mn-lt"/>
              </a:rPr>
              <a:t>servicios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profesionales</a:t>
            </a:r>
            <a:endParaRPr lang="en-US" altLang="es-ES" sz="1800" dirty="0" smtClean="0">
              <a:latin typeface="+mn-lt"/>
            </a:endParaRPr>
          </a:p>
          <a:p>
            <a:pPr lvl="1" algn="just" eaLnBrk="1" hangingPunct="1">
              <a:buFontTx/>
              <a:buAutoNum type="alphaUcParenR"/>
              <a:defRPr/>
            </a:pPr>
            <a:endParaRPr lang="en-US" altLang="es-ES" sz="1800" dirty="0" smtClean="0">
              <a:latin typeface="+mn-lt"/>
            </a:endParaRPr>
          </a:p>
          <a:p>
            <a:pPr eaLnBrk="1" hangingPunct="1">
              <a:buFontTx/>
              <a:buAutoNum type="alphaUcParenR"/>
              <a:defRPr/>
            </a:pPr>
            <a:r>
              <a:rPr lang="en-US" altLang="es-ES" sz="1800" dirty="0" smtClean="0">
                <a:latin typeface="+mn-lt"/>
              </a:rPr>
              <a:t> La </a:t>
            </a:r>
            <a:r>
              <a:rPr lang="en-US" altLang="es-ES" sz="1800" dirty="0" err="1" smtClean="0">
                <a:latin typeface="+mn-lt"/>
              </a:rPr>
              <a:t>pluralidad</a:t>
            </a:r>
            <a:r>
              <a:rPr lang="en-US" altLang="es-ES" sz="1800" dirty="0" smtClean="0">
                <a:latin typeface="+mn-lt"/>
              </a:rPr>
              <a:t> y la </a:t>
            </a:r>
            <a:r>
              <a:rPr lang="en-US" altLang="es-ES" sz="1800" dirty="0" err="1" smtClean="0">
                <a:latin typeface="+mn-lt"/>
              </a:rPr>
              <a:t>vinculación</a:t>
            </a:r>
            <a:r>
              <a:rPr lang="en-US" altLang="es-ES" sz="1800" dirty="0" smtClean="0">
                <a:latin typeface="+mn-lt"/>
              </a:rPr>
              <a:t> con la </a:t>
            </a:r>
            <a:r>
              <a:rPr lang="en-US" altLang="es-ES" sz="1800" dirty="0" err="1" smtClean="0">
                <a:latin typeface="+mn-lt"/>
              </a:rPr>
              <a:t>comunidad</a:t>
            </a:r>
            <a:r>
              <a:rPr lang="en-US" altLang="es-ES" sz="1800" dirty="0" smtClean="0">
                <a:latin typeface="+mn-lt"/>
              </a:rPr>
              <a:t> local: </a:t>
            </a:r>
            <a:r>
              <a:rPr lang="en-US" altLang="es-ES" sz="1800" dirty="0" err="1" smtClean="0">
                <a:latin typeface="+mn-lt"/>
              </a:rPr>
              <a:t>evitar</a:t>
            </a:r>
            <a:r>
              <a:rPr lang="en-US" altLang="es-ES" sz="1800" dirty="0" smtClean="0">
                <a:latin typeface="+mn-lt"/>
              </a:rPr>
              <a:t> la </a:t>
            </a:r>
            <a:r>
              <a:rPr lang="en-US" altLang="es-ES" sz="1800" dirty="0" err="1" smtClean="0">
                <a:latin typeface="+mn-lt"/>
              </a:rPr>
              <a:t>competencia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como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modelo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destructivo</a:t>
            </a:r>
            <a:endParaRPr lang="en-US" altLang="es-ES" sz="1800" dirty="0" smtClean="0">
              <a:latin typeface="+mn-lt"/>
            </a:endParaRPr>
          </a:p>
          <a:p>
            <a:pPr algn="just" eaLnBrk="1" hangingPunct="1">
              <a:buFontTx/>
              <a:buAutoNum type="alphaUcParenR"/>
              <a:defRPr/>
            </a:pPr>
            <a:endParaRPr lang="en-US" altLang="es-ES" sz="1800" dirty="0" smtClean="0">
              <a:latin typeface="+mn-lt"/>
            </a:endParaRPr>
          </a:p>
          <a:p>
            <a:pPr algn="just" eaLnBrk="1" hangingPunct="1">
              <a:buFontTx/>
              <a:buAutoNum type="alphaUcParenR"/>
              <a:defRPr/>
            </a:pP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Mecanismos</a:t>
            </a:r>
            <a:r>
              <a:rPr lang="en-US" altLang="es-ES" sz="1800" dirty="0" smtClean="0">
                <a:latin typeface="+mn-lt"/>
              </a:rPr>
              <a:t> de </a:t>
            </a:r>
            <a:r>
              <a:rPr lang="en-US" altLang="es-ES" sz="1800" dirty="0" err="1" smtClean="0">
                <a:latin typeface="+mn-lt"/>
              </a:rPr>
              <a:t>desarrollo</a:t>
            </a:r>
            <a:r>
              <a:rPr lang="en-US" altLang="es-ES" sz="1800" dirty="0" smtClean="0">
                <a:latin typeface="+mn-lt"/>
              </a:rPr>
              <a:t> de </a:t>
            </a:r>
            <a:r>
              <a:rPr lang="en-US" altLang="es-ES" sz="1800" dirty="0" err="1" smtClean="0">
                <a:latin typeface="+mn-lt"/>
              </a:rPr>
              <a:t>políticas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públicas</a:t>
            </a:r>
            <a:r>
              <a:rPr lang="en-US" altLang="es-ES" sz="1800" dirty="0" smtClean="0">
                <a:latin typeface="+mn-lt"/>
              </a:rPr>
              <a:t> </a:t>
            </a:r>
            <a:r>
              <a:rPr lang="en-US" altLang="es-ES" sz="1800" dirty="0" err="1" smtClean="0">
                <a:latin typeface="+mn-lt"/>
              </a:rPr>
              <a:t>desde</a:t>
            </a:r>
            <a:r>
              <a:rPr lang="en-US" altLang="es-ES" sz="1800" dirty="0" smtClean="0">
                <a:latin typeface="+mn-lt"/>
              </a:rPr>
              <a:t> los </a:t>
            </a:r>
            <a:r>
              <a:rPr lang="en-US" altLang="es-ES" sz="1800" dirty="0" err="1" smtClean="0">
                <a:latin typeface="+mn-lt"/>
              </a:rPr>
              <a:t>ciudadanos</a:t>
            </a:r>
            <a:endParaRPr lang="en-US" altLang="es-ES" sz="1800" dirty="0" smtClean="0">
              <a:latin typeface="+mn-lt"/>
            </a:endParaRPr>
          </a:p>
          <a:p>
            <a:pPr algn="just" eaLnBrk="1" hangingPunct="1">
              <a:buFontTx/>
              <a:buAutoNum type="alphaUcParenR"/>
              <a:defRPr/>
            </a:pPr>
            <a:endParaRPr lang="en-US" altLang="es-ES" sz="1600" dirty="0" smtClean="0"/>
          </a:p>
          <a:p>
            <a:pPr algn="just" eaLnBrk="1" hangingPunct="1">
              <a:buFontTx/>
              <a:buAutoNum type="alphaUcParenR"/>
              <a:defRPr/>
            </a:pPr>
            <a:endParaRPr lang="en-US" altLang="es-ES" sz="1600" dirty="0" smtClean="0"/>
          </a:p>
          <a:p>
            <a:pPr algn="just" eaLnBrk="1" hangingPunct="1">
              <a:buFontTx/>
              <a:buAutoNum type="alphaUcParenR" startAt="4"/>
              <a:defRPr/>
            </a:pPr>
            <a:endParaRPr lang="en-US" altLang="es-ES" sz="1600" dirty="0" smtClean="0"/>
          </a:p>
        </p:txBody>
      </p:sp>
      <p:sp>
        <p:nvSpPr>
          <p:cNvPr id="5" name="3 Rectángulo"/>
          <p:cNvSpPr/>
          <p:nvPr/>
        </p:nvSpPr>
        <p:spPr>
          <a:xfrm>
            <a:off x="539750" y="333375"/>
            <a:ext cx="80645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  <a:ea typeface="+mn-ea"/>
                <a:cs typeface="Arial" charset="0"/>
              </a:rPr>
              <a:t>4. RETOS Y OPORTUNIDADES</a:t>
            </a:r>
            <a:endParaRPr lang="en-US" dirty="0">
              <a:latin typeface="+mj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37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Line 2"/>
          <p:cNvSpPr>
            <a:spLocks noChangeShapeType="1"/>
          </p:cNvSpPr>
          <p:nvPr/>
        </p:nvSpPr>
        <p:spPr bwMode="auto">
          <a:xfrm>
            <a:off x="3059113" y="4581525"/>
            <a:ext cx="0" cy="3603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s-ES"/>
          </a:p>
        </p:txBody>
      </p:sp>
      <p:sp>
        <p:nvSpPr>
          <p:cNvPr id="4100" name="9 CuadroTexto"/>
          <p:cNvSpPr txBox="1">
            <a:spLocks noChangeArrowheads="1"/>
          </p:cNvSpPr>
          <p:nvPr/>
        </p:nvSpPr>
        <p:spPr bwMode="auto">
          <a:xfrm>
            <a:off x="468313" y="1124744"/>
            <a:ext cx="8461374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000" b="1" u="sng" dirty="0" err="1">
                <a:solidFill>
                  <a:srgbClr val="000000"/>
                </a:solidFill>
                <a:latin typeface="+mn-lt"/>
              </a:rPr>
              <a:t>Retos</a:t>
            </a:r>
            <a:endParaRPr lang="en-US" sz="2000" b="1" u="sng" dirty="0">
              <a:solidFill>
                <a:srgbClr val="000000"/>
              </a:solidFill>
              <a:latin typeface="+mn-lt"/>
            </a:endParaRPr>
          </a:p>
          <a:p>
            <a:pPr marL="4013200" lvl="8" algn="just" defTabSz="457200">
              <a:tabLst>
                <a:tab pos="627063" algn="l"/>
              </a:tabLst>
              <a:defRPr/>
            </a:pPr>
            <a:endParaRPr lang="en-US" sz="1800" dirty="0">
              <a:latin typeface="+mn-lt"/>
            </a:endParaRPr>
          </a:p>
          <a:p>
            <a:pPr marL="698500" indent="-342900">
              <a:buFontTx/>
              <a:buAutoNum type="alphaUcParenR"/>
              <a:tabLst>
                <a:tab pos="627063" algn="l"/>
              </a:tabLst>
              <a:defRPr/>
            </a:pPr>
            <a:r>
              <a:rPr lang="en-US" sz="1800" dirty="0" err="1">
                <a:latin typeface="+mn-lt"/>
              </a:rPr>
              <a:t>Convertirse</a:t>
            </a:r>
            <a:r>
              <a:rPr lang="en-US" sz="1800" dirty="0">
                <a:latin typeface="+mn-lt"/>
              </a:rPr>
              <a:t> en </a:t>
            </a:r>
            <a:r>
              <a:rPr lang="en-US" sz="1800" dirty="0" err="1">
                <a:latin typeface="+mn-lt"/>
              </a:rPr>
              <a:t>islas</a:t>
            </a:r>
            <a:r>
              <a:rPr lang="en-US" sz="1800" dirty="0">
                <a:latin typeface="+mn-lt"/>
              </a:rPr>
              <a:t> en </a:t>
            </a:r>
            <a:r>
              <a:rPr lang="en-US" sz="1800" dirty="0" err="1">
                <a:latin typeface="+mn-lt"/>
              </a:rPr>
              <a:t>medio</a:t>
            </a:r>
            <a:r>
              <a:rPr lang="en-US" sz="1800" dirty="0">
                <a:latin typeface="+mn-lt"/>
              </a:rPr>
              <a:t> de un </a:t>
            </a:r>
            <a:r>
              <a:rPr lang="en-US" sz="1800" dirty="0" err="1">
                <a:latin typeface="+mn-lt"/>
              </a:rPr>
              <a:t>océano</a:t>
            </a:r>
            <a:r>
              <a:rPr lang="en-US" sz="1800" dirty="0">
                <a:latin typeface="+mn-lt"/>
              </a:rPr>
              <a:t>: </a:t>
            </a:r>
            <a:r>
              <a:rPr lang="en-US" sz="1800" dirty="0" err="1">
                <a:latin typeface="+mn-lt"/>
              </a:rPr>
              <a:t>si</a:t>
            </a:r>
            <a:r>
              <a:rPr lang="en-US" sz="1800" dirty="0">
                <a:latin typeface="+mn-lt"/>
              </a:rPr>
              <a:t> se </a:t>
            </a:r>
            <a:r>
              <a:rPr lang="en-US" sz="1800" dirty="0" err="1">
                <a:latin typeface="+mn-lt"/>
              </a:rPr>
              <a:t>convierten</a:t>
            </a:r>
            <a:r>
              <a:rPr lang="en-US" sz="1800" dirty="0">
                <a:latin typeface="+mn-lt"/>
              </a:rPr>
              <a:t> en </a:t>
            </a:r>
            <a:r>
              <a:rPr lang="en-US" sz="1800" dirty="0" err="1">
                <a:latin typeface="+mn-lt"/>
              </a:rPr>
              <a:t>proyectos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excepcionales</a:t>
            </a:r>
            <a:r>
              <a:rPr lang="en-US" sz="1800" dirty="0">
                <a:latin typeface="+mn-lt"/>
              </a:rPr>
              <a:t> y </a:t>
            </a:r>
            <a:r>
              <a:rPr lang="en-US" sz="1800" dirty="0" err="1">
                <a:latin typeface="+mn-lt"/>
              </a:rPr>
              <a:t>singulares</a:t>
            </a:r>
            <a:endParaRPr lang="en-US" sz="1800" dirty="0">
              <a:latin typeface="+mn-lt"/>
            </a:endParaRPr>
          </a:p>
          <a:p>
            <a:pPr marL="4013200" lvl="8" defTabSz="457200">
              <a:tabLst>
                <a:tab pos="627063" algn="l"/>
              </a:tabLst>
              <a:defRPr/>
            </a:pPr>
            <a:r>
              <a:rPr lang="en-US" sz="1800" dirty="0">
                <a:latin typeface="+mn-lt"/>
              </a:rPr>
              <a:t>Para </a:t>
            </a:r>
            <a:r>
              <a:rPr lang="en-US" sz="1800" dirty="0" err="1">
                <a:latin typeface="+mn-lt"/>
              </a:rPr>
              <a:t>contrarrestar</a:t>
            </a:r>
            <a:r>
              <a:rPr lang="en-US" sz="1800" dirty="0">
                <a:latin typeface="+mn-lt"/>
              </a:rPr>
              <a:t>: </a:t>
            </a:r>
            <a:r>
              <a:rPr lang="en-US" sz="1800" dirty="0" err="1">
                <a:latin typeface="+mn-lt"/>
              </a:rPr>
              <a:t>excelentes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junto</a:t>
            </a:r>
            <a:r>
              <a:rPr lang="en-US" sz="1800" dirty="0">
                <a:latin typeface="+mn-lt"/>
              </a:rPr>
              <a:t> con </a:t>
            </a:r>
            <a:r>
              <a:rPr lang="en-US" sz="1800" dirty="0" err="1">
                <a:latin typeface="+mn-lt"/>
              </a:rPr>
              <a:t>otros</a:t>
            </a:r>
            <a:endParaRPr lang="en-US" sz="1800" dirty="0">
              <a:latin typeface="+mn-lt"/>
            </a:endParaRPr>
          </a:p>
          <a:p>
            <a:pPr marL="698500" indent="-342900" algn="just">
              <a:buFontTx/>
              <a:buAutoNum type="alphaUcParenR"/>
              <a:tabLst>
                <a:tab pos="627063" algn="l"/>
              </a:tabLst>
              <a:defRPr/>
            </a:pPr>
            <a:endParaRPr lang="en-US" sz="1800" dirty="0">
              <a:latin typeface="+mn-lt"/>
            </a:endParaRPr>
          </a:p>
          <a:p>
            <a:pPr marL="698500" indent="-342900" algn="just">
              <a:buFontTx/>
              <a:buAutoNum type="alphaUcParenR"/>
              <a:tabLst>
                <a:tab pos="627063" algn="l"/>
              </a:tabLst>
              <a:defRPr/>
            </a:pPr>
            <a:r>
              <a:rPr lang="en-US" sz="1800" dirty="0" err="1">
                <a:latin typeface="+mn-lt"/>
              </a:rPr>
              <a:t>Pérdida</a:t>
            </a:r>
            <a:r>
              <a:rPr lang="en-US" sz="1800" dirty="0">
                <a:latin typeface="+mn-lt"/>
              </a:rPr>
              <a:t> de </a:t>
            </a:r>
            <a:r>
              <a:rPr lang="en-US" sz="1800" dirty="0" err="1">
                <a:latin typeface="+mn-lt"/>
              </a:rPr>
              <a:t>autonomía</a:t>
            </a:r>
            <a:r>
              <a:rPr lang="en-US" sz="1800" dirty="0">
                <a:latin typeface="+mn-lt"/>
              </a:rPr>
              <a:t>: </a:t>
            </a:r>
            <a:r>
              <a:rPr lang="en-US" sz="1800" dirty="0" err="1">
                <a:latin typeface="+mn-lt"/>
              </a:rPr>
              <a:t>dependencia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financiera</a:t>
            </a:r>
            <a:r>
              <a:rPr lang="en-US" sz="1800" dirty="0">
                <a:latin typeface="+mn-lt"/>
              </a:rPr>
              <a:t>:</a:t>
            </a:r>
          </a:p>
          <a:p>
            <a:pPr marL="4013200" lvl="8" defTabSz="457200">
              <a:tabLst>
                <a:tab pos="627063" algn="l"/>
              </a:tabLst>
              <a:defRPr/>
            </a:pPr>
            <a:r>
              <a:rPr lang="en-US" sz="1800" dirty="0">
                <a:latin typeface="+mn-lt"/>
              </a:rPr>
              <a:t>Para </a:t>
            </a:r>
            <a:r>
              <a:rPr lang="en-US" sz="1800" dirty="0" err="1">
                <a:latin typeface="+mn-lt"/>
              </a:rPr>
              <a:t>contrarrestar</a:t>
            </a:r>
            <a:r>
              <a:rPr lang="en-US" sz="1800" dirty="0">
                <a:latin typeface="+mn-lt"/>
              </a:rPr>
              <a:t>: </a:t>
            </a:r>
            <a:r>
              <a:rPr lang="en-US" sz="1800" dirty="0" err="1">
                <a:latin typeface="+mn-lt"/>
              </a:rPr>
              <a:t>diversificar</a:t>
            </a:r>
            <a:r>
              <a:rPr lang="en-US" sz="1800" dirty="0">
                <a:latin typeface="+mn-lt"/>
              </a:rPr>
              <a:t> la </a:t>
            </a:r>
            <a:r>
              <a:rPr lang="en-US" sz="1800" dirty="0" err="1">
                <a:latin typeface="+mn-lt"/>
              </a:rPr>
              <a:t>fuentes</a:t>
            </a:r>
            <a:r>
              <a:rPr lang="en-US" sz="1800" dirty="0">
                <a:latin typeface="+mn-lt"/>
              </a:rPr>
              <a:t> de </a:t>
            </a:r>
            <a:r>
              <a:rPr lang="en-US" sz="1800" dirty="0" err="1">
                <a:latin typeface="+mn-lt"/>
              </a:rPr>
              <a:t>financiación</a:t>
            </a:r>
            <a:r>
              <a:rPr lang="en-US" sz="1800" dirty="0">
                <a:latin typeface="+mn-lt"/>
              </a:rPr>
              <a:t>, </a:t>
            </a:r>
            <a:r>
              <a:rPr lang="en-US" sz="1800" dirty="0" err="1">
                <a:latin typeface="+mn-lt"/>
              </a:rPr>
              <a:t>una</a:t>
            </a:r>
            <a:r>
              <a:rPr lang="en-US" sz="1800" dirty="0">
                <a:latin typeface="+mn-lt"/>
              </a:rPr>
              <a:t> mayor </a:t>
            </a:r>
            <a:r>
              <a:rPr lang="en-US" sz="1800" dirty="0" err="1">
                <a:latin typeface="+mn-lt"/>
              </a:rPr>
              <a:t>complejidad</a:t>
            </a:r>
            <a:endParaRPr lang="en-US" sz="1800" dirty="0">
              <a:latin typeface="+mn-lt"/>
            </a:endParaRPr>
          </a:p>
          <a:p>
            <a:pPr marL="4013200" lvl="8" algn="just" defTabSz="457200">
              <a:tabLst>
                <a:tab pos="627063" algn="l"/>
              </a:tabLst>
              <a:defRPr/>
            </a:pPr>
            <a:endParaRPr lang="en-US" sz="1800" dirty="0">
              <a:latin typeface="+mn-lt"/>
            </a:endParaRPr>
          </a:p>
          <a:p>
            <a:pPr marL="698500" indent="-342900" algn="just">
              <a:buFontTx/>
              <a:buAutoNum type="alphaUcParenR"/>
              <a:tabLst>
                <a:tab pos="627063" algn="l"/>
              </a:tabLst>
              <a:defRPr/>
            </a:pPr>
            <a:r>
              <a:rPr lang="en-US" sz="1800" dirty="0" err="1">
                <a:latin typeface="+mn-lt"/>
              </a:rPr>
              <a:t>Instrumentos</a:t>
            </a:r>
            <a:r>
              <a:rPr lang="en-US" sz="1800" dirty="0">
                <a:latin typeface="+mn-lt"/>
              </a:rPr>
              <a:t> al </a:t>
            </a:r>
            <a:r>
              <a:rPr lang="en-US" sz="1800" dirty="0" err="1">
                <a:latin typeface="+mn-lt"/>
              </a:rPr>
              <a:t>servicio</a:t>
            </a:r>
            <a:r>
              <a:rPr lang="en-US" sz="1800" dirty="0">
                <a:latin typeface="+mn-lt"/>
              </a:rPr>
              <a:t> del </a:t>
            </a:r>
            <a:r>
              <a:rPr lang="en-US" sz="1800" dirty="0" err="1">
                <a:latin typeface="+mn-lt"/>
              </a:rPr>
              <a:t>capitalismo</a:t>
            </a:r>
            <a:r>
              <a:rPr lang="en-US" sz="1800" dirty="0">
                <a:latin typeface="+mn-lt"/>
              </a:rPr>
              <a:t>: </a:t>
            </a:r>
          </a:p>
          <a:p>
            <a:pPr marL="1155700" lvl="1" indent="-342900" algn="just">
              <a:buFontTx/>
              <a:buAutoNum type="alphaUcParenR"/>
              <a:tabLst>
                <a:tab pos="627063" algn="l"/>
              </a:tabLst>
              <a:defRPr/>
            </a:pPr>
            <a:r>
              <a:rPr lang="en-US" sz="1800" dirty="0" err="1">
                <a:latin typeface="+mn-lt"/>
              </a:rPr>
              <a:t>Precarización</a:t>
            </a:r>
            <a:r>
              <a:rPr lang="en-US" sz="1800" dirty="0">
                <a:latin typeface="+mn-lt"/>
              </a:rPr>
              <a:t> de </a:t>
            </a:r>
            <a:r>
              <a:rPr lang="en-US" sz="1800" dirty="0" err="1">
                <a:latin typeface="+mn-lt"/>
              </a:rPr>
              <a:t>las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condiciones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laborales</a:t>
            </a:r>
            <a:endParaRPr lang="en-US" sz="1800" dirty="0">
              <a:latin typeface="+mn-lt"/>
            </a:endParaRPr>
          </a:p>
          <a:p>
            <a:pPr marL="1155700" lvl="1" indent="-342900" algn="just">
              <a:buFontTx/>
              <a:buAutoNum type="alphaUcParenR"/>
              <a:tabLst>
                <a:tab pos="627063" algn="l"/>
              </a:tabLst>
              <a:defRPr/>
            </a:pPr>
            <a:r>
              <a:rPr lang="en-US" sz="1800" dirty="0" err="1">
                <a:latin typeface="+mn-lt"/>
              </a:rPr>
              <a:t>Mercantilización</a:t>
            </a:r>
            <a:r>
              <a:rPr lang="en-US" sz="1800" dirty="0">
                <a:latin typeface="+mn-lt"/>
              </a:rPr>
              <a:t> de los </a:t>
            </a:r>
            <a:r>
              <a:rPr lang="en-US" sz="1800" dirty="0" err="1">
                <a:latin typeface="+mn-lt"/>
              </a:rPr>
              <a:t>servicios</a:t>
            </a:r>
            <a:r>
              <a:rPr lang="en-US" sz="1800" dirty="0">
                <a:latin typeface="+mn-lt"/>
              </a:rPr>
              <a:t> de </a:t>
            </a:r>
            <a:r>
              <a:rPr lang="en-US" sz="1800" dirty="0" err="1">
                <a:latin typeface="+mn-lt"/>
              </a:rPr>
              <a:t>bienestar</a:t>
            </a:r>
            <a:r>
              <a:rPr lang="en-US" sz="1800" dirty="0">
                <a:latin typeface="+mn-lt"/>
              </a:rPr>
              <a:t> </a:t>
            </a:r>
          </a:p>
          <a:p>
            <a:pPr marL="4013200" lvl="8" defTabSz="457200">
              <a:tabLst>
                <a:tab pos="627063" algn="l"/>
              </a:tabLst>
              <a:defRPr/>
            </a:pPr>
            <a:r>
              <a:rPr lang="en-US" sz="1800" dirty="0">
                <a:latin typeface="+mn-lt"/>
              </a:rPr>
              <a:t>Para </a:t>
            </a:r>
            <a:r>
              <a:rPr lang="en-US" sz="1800" dirty="0" err="1">
                <a:latin typeface="+mn-lt"/>
              </a:rPr>
              <a:t>contrarrestar</a:t>
            </a:r>
            <a:r>
              <a:rPr lang="en-US" sz="1800" dirty="0">
                <a:latin typeface="+mn-lt"/>
              </a:rPr>
              <a:t>: el </a:t>
            </a:r>
            <a:r>
              <a:rPr lang="en-US" sz="1800" dirty="0" err="1">
                <a:latin typeface="+mn-lt"/>
              </a:rPr>
              <a:t>trabajo</a:t>
            </a:r>
            <a:r>
              <a:rPr lang="en-US" sz="1800" dirty="0">
                <a:latin typeface="+mn-lt"/>
              </a:rPr>
              <a:t> en red y la </a:t>
            </a:r>
            <a:r>
              <a:rPr lang="en-US" sz="1800" dirty="0" err="1">
                <a:latin typeface="+mn-lt"/>
              </a:rPr>
              <a:t>creación</a:t>
            </a:r>
            <a:r>
              <a:rPr lang="en-US" sz="1800" dirty="0">
                <a:latin typeface="+mn-lt"/>
              </a:rPr>
              <a:t> de </a:t>
            </a:r>
            <a:r>
              <a:rPr lang="en-US" sz="1800" dirty="0" err="1">
                <a:latin typeface="+mn-lt"/>
              </a:rPr>
              <a:t>mercados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sociales</a:t>
            </a:r>
            <a:endParaRPr lang="en-US" sz="1800" dirty="0">
              <a:latin typeface="+mn-lt"/>
            </a:endParaRPr>
          </a:p>
        </p:txBody>
      </p:sp>
      <p:sp>
        <p:nvSpPr>
          <p:cNvPr id="7" name="3 Rectángulo"/>
          <p:cNvSpPr/>
          <p:nvPr/>
        </p:nvSpPr>
        <p:spPr>
          <a:xfrm>
            <a:off x="539750" y="6237312"/>
            <a:ext cx="43922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bg1"/>
                </a:solidFill>
                <a:latin typeface="+mj-lt"/>
                <a:ea typeface="+mn-ea"/>
                <a:cs typeface="Arial" charset="0"/>
              </a:rPr>
              <a:t>4. </a:t>
            </a:r>
            <a:r>
              <a:rPr lang="en-US" b="1" dirty="0" err="1" smtClean="0">
                <a:solidFill>
                  <a:schemeClr val="bg1"/>
                </a:solidFill>
                <a:latin typeface="+mj-lt"/>
                <a:ea typeface="+mn-ea"/>
                <a:cs typeface="Arial" charset="0"/>
              </a:rPr>
              <a:t>Retos</a:t>
            </a:r>
            <a:r>
              <a:rPr lang="en-US" b="1" dirty="0" smtClean="0">
                <a:solidFill>
                  <a:schemeClr val="bg1"/>
                </a:solidFill>
                <a:latin typeface="+mj-lt"/>
                <a:ea typeface="+mn-ea"/>
                <a:cs typeface="Arial" charset="0"/>
              </a:rPr>
              <a:t> y </a:t>
            </a:r>
            <a:r>
              <a:rPr lang="en-US" b="1" dirty="0" err="1" smtClean="0">
                <a:solidFill>
                  <a:schemeClr val="bg1"/>
                </a:solidFill>
                <a:latin typeface="+mj-lt"/>
                <a:ea typeface="+mn-ea"/>
                <a:cs typeface="Arial" charset="0"/>
              </a:rPr>
              <a:t>oportunidades</a:t>
            </a:r>
            <a:endParaRPr lang="en-US" dirty="0">
              <a:solidFill>
                <a:schemeClr val="bg1"/>
              </a:solidFill>
              <a:latin typeface="+mj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62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1 Título"/>
          <p:cNvSpPr>
            <a:spLocks noGrp="1"/>
          </p:cNvSpPr>
          <p:nvPr>
            <p:ph type="title"/>
          </p:nvPr>
        </p:nvSpPr>
        <p:spPr>
          <a:xfrm>
            <a:off x="971550" y="2852738"/>
            <a:ext cx="7715250" cy="1000125"/>
          </a:xfrm>
        </p:spPr>
        <p:txBody>
          <a:bodyPr/>
          <a:lstStyle/>
          <a:p>
            <a:pPr algn="ctr" eaLnBrk="1" hangingPunct="1"/>
            <a:r>
              <a:rPr lang="es-ES" altLang="es-ES" sz="2700" cap="none" dirty="0" smtClean="0">
                <a:ea typeface="ＭＳ Ｐゴシック" pitchFamily="34" charset="-128"/>
              </a:rPr>
              <a:t>GRACIAS POR VUESTRA ATENCIÓN!</a:t>
            </a:r>
            <a:endParaRPr lang="en-US" altLang="es-ES" sz="2700" cap="none" dirty="0" smtClean="0">
              <a:ea typeface="ＭＳ Ｐゴシック" pitchFamily="34" charset="-128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99992" y="3789040"/>
            <a:ext cx="302114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4400" b="1" dirty="0"/>
          </a:p>
          <a:p>
            <a:r>
              <a:rPr lang="es-ES" sz="2800" dirty="0" smtClean="0"/>
              <a:t>cmarcue@unizar.es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9083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707904" y="3645024"/>
            <a:ext cx="39104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4400" b="1" dirty="0" smtClean="0">
                <a:latin typeface="Calibri" panose="020F0502020204030204" pitchFamily="34" charset="0"/>
              </a:rPr>
              <a:t>Sobre la gestión</a:t>
            </a:r>
            <a:endParaRPr lang="es-ES" altLang="es-ES" sz="4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95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755650" y="188913"/>
            <a:ext cx="7993063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99" tIns="46800" rIns="89999" bIns="4680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6362700" algn="l"/>
                <a:tab pos="780573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6362700" algn="l"/>
                <a:tab pos="780573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6362700" algn="l"/>
                <a:tab pos="780573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es-ES" altLang="es-ES" sz="2400" b="1" dirty="0">
              <a:latin typeface="Cambria" panose="02040503050406030204" pitchFamily="18" charset="0"/>
            </a:endParaRPr>
          </a:p>
          <a:p>
            <a:pPr algn="ctr" eaLnBrk="1" hangingPunct="1">
              <a:buFontTx/>
              <a:buNone/>
            </a:pPr>
            <a:r>
              <a:rPr lang="es-ES" altLang="es-ES" sz="4000" b="1" dirty="0" smtClean="0">
                <a:latin typeface="Cambria" panose="02040503050406030204" pitchFamily="18" charset="0"/>
              </a:rPr>
              <a:t>?</a:t>
            </a:r>
            <a:endParaRPr lang="es-ES" altLang="es-ES" sz="4000" b="1" dirty="0">
              <a:latin typeface="Cambria" panose="02040503050406030204" pitchFamily="18" charset="0"/>
            </a:endParaRPr>
          </a:p>
          <a:p>
            <a:pPr algn="ctr" eaLnBrk="1" hangingPunct="1">
              <a:buFontTx/>
              <a:buNone/>
            </a:pPr>
            <a:endParaRPr lang="es-ES" altLang="es-ES" sz="2000" b="1" dirty="0">
              <a:latin typeface="Cambria" panose="02040503050406030204" pitchFamily="18" charset="0"/>
            </a:endParaRPr>
          </a:p>
          <a:p>
            <a:pPr eaLnBrk="1" hangingPunct="1">
              <a:buFontTx/>
              <a:buNone/>
            </a:pPr>
            <a:endParaRPr lang="es-ES" altLang="es-ES" sz="1600" dirty="0">
              <a:latin typeface="Cambria" panose="02040503050406030204" pitchFamily="18" charset="0"/>
            </a:endParaRPr>
          </a:p>
          <a:p>
            <a:pPr algn="ctr" eaLnBrk="1" hangingPunct="1">
              <a:buFontTx/>
              <a:buNone/>
            </a:pPr>
            <a:endParaRPr lang="en-GB" altLang="es-ES" sz="1600" dirty="0">
              <a:latin typeface="Cambria" panose="02040503050406030204" pitchFamily="18" charset="0"/>
            </a:endParaRPr>
          </a:p>
        </p:txBody>
      </p:sp>
      <p:sp>
        <p:nvSpPr>
          <p:cNvPr id="29700" name="1 CuadroTexto"/>
          <p:cNvSpPr txBox="1">
            <a:spLocks noChangeArrowheads="1"/>
          </p:cNvSpPr>
          <p:nvPr/>
        </p:nvSpPr>
        <p:spPr bwMode="auto">
          <a:xfrm>
            <a:off x="5722290" y="1628776"/>
            <a:ext cx="3240087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2000" b="1" dirty="0">
                <a:latin typeface="Cambria" panose="02040503050406030204" pitchFamily="18" charset="0"/>
              </a:rPr>
              <a:t>Mercado</a:t>
            </a:r>
          </a:p>
        </p:txBody>
      </p:sp>
      <p:sp>
        <p:nvSpPr>
          <p:cNvPr id="27653" name="2 CuadroTexto"/>
          <p:cNvSpPr txBox="1">
            <a:spLocks noChangeArrowheads="1"/>
          </p:cNvSpPr>
          <p:nvPr/>
        </p:nvSpPr>
        <p:spPr bwMode="auto">
          <a:xfrm>
            <a:off x="5615999" y="3019425"/>
            <a:ext cx="3024187" cy="1631950"/>
          </a:xfrm>
          <a:prstGeom prst="rect">
            <a:avLst/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000" b="1" dirty="0" smtClean="0"/>
              <a:t>Economía de mercado/Mercado del bienestar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b="1" dirty="0" smtClean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000" b="1" dirty="0" smtClean="0"/>
              <a:t>Sociedad de mercado</a:t>
            </a:r>
          </a:p>
        </p:txBody>
      </p:sp>
      <p:sp>
        <p:nvSpPr>
          <p:cNvPr id="29702" name="5 CuadroTexto"/>
          <p:cNvSpPr txBox="1">
            <a:spLocks noChangeArrowheads="1"/>
          </p:cNvSpPr>
          <p:nvPr/>
        </p:nvSpPr>
        <p:spPr bwMode="auto">
          <a:xfrm>
            <a:off x="1476375" y="1703388"/>
            <a:ext cx="2762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2000" b="1">
                <a:latin typeface="Cambria" panose="02040503050406030204" pitchFamily="18" charset="0"/>
              </a:rPr>
              <a:t>Solidaridad</a:t>
            </a:r>
          </a:p>
        </p:txBody>
      </p:sp>
      <p:sp>
        <p:nvSpPr>
          <p:cNvPr id="27655" name="6 CuadroTexto"/>
          <p:cNvSpPr txBox="1">
            <a:spLocks noChangeArrowheads="1"/>
          </p:cNvSpPr>
          <p:nvPr/>
        </p:nvSpPr>
        <p:spPr bwMode="auto">
          <a:xfrm>
            <a:off x="977900" y="3019425"/>
            <a:ext cx="2809875" cy="1631950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000" b="1" dirty="0" smtClean="0"/>
              <a:t>Economía desde lo social y la solidaridad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b="1" dirty="0" smtClean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000" b="1" dirty="0" smtClean="0"/>
              <a:t>Sociedad de bienestar colectivo</a:t>
            </a:r>
          </a:p>
        </p:txBody>
      </p:sp>
      <p:sp>
        <p:nvSpPr>
          <p:cNvPr id="4" name="3 Flecha arriba"/>
          <p:cNvSpPr/>
          <p:nvPr/>
        </p:nvSpPr>
        <p:spPr>
          <a:xfrm>
            <a:off x="1946275" y="2171700"/>
            <a:ext cx="431800" cy="6477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9" name="8 Flecha arriba"/>
          <p:cNvSpPr/>
          <p:nvPr/>
        </p:nvSpPr>
        <p:spPr>
          <a:xfrm>
            <a:off x="6672263" y="2233613"/>
            <a:ext cx="431800" cy="6477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5" name="4 Flecha izquierda y derecha"/>
          <p:cNvSpPr/>
          <p:nvPr/>
        </p:nvSpPr>
        <p:spPr>
          <a:xfrm>
            <a:off x="4067175" y="1782763"/>
            <a:ext cx="1368425" cy="24765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5" name="14 Flecha izquierda y derecha"/>
          <p:cNvSpPr/>
          <p:nvPr/>
        </p:nvSpPr>
        <p:spPr>
          <a:xfrm>
            <a:off x="4021138" y="3587750"/>
            <a:ext cx="1368425" cy="24765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9708" name="1 CuadroTexto"/>
          <p:cNvSpPr txBox="1">
            <a:spLocks noChangeArrowheads="1"/>
          </p:cNvSpPr>
          <p:nvPr/>
        </p:nvSpPr>
        <p:spPr bwMode="auto">
          <a:xfrm>
            <a:off x="4500563" y="2941638"/>
            <a:ext cx="647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3600" b="1">
                <a:latin typeface="Cambria" panose="02040503050406030204" pitchFamily="18" charset="0"/>
              </a:rPr>
              <a:t>?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2267744" y="5174089"/>
            <a:ext cx="5074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“</a:t>
            </a:r>
            <a:r>
              <a:rPr lang="es-ES" sz="2400" b="1" dirty="0" err="1" smtClean="0"/>
              <a:t>Its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not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about</a:t>
            </a:r>
            <a:r>
              <a:rPr lang="es-ES" sz="2400" b="1" dirty="0" smtClean="0"/>
              <a:t> crisis </a:t>
            </a:r>
            <a:r>
              <a:rPr lang="es-ES" sz="2400" b="1" dirty="0" err="1" smtClean="0"/>
              <a:t>is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about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future</a:t>
            </a:r>
            <a:r>
              <a:rPr lang="es-ES" sz="2400" b="1" dirty="0" smtClean="0"/>
              <a:t>”</a:t>
            </a:r>
            <a:endParaRPr lang="es-ES" sz="2400" b="1" dirty="0"/>
          </a:p>
        </p:txBody>
      </p:sp>
      <p:sp>
        <p:nvSpPr>
          <p:cNvPr id="3" name="Rectángulo 2"/>
          <p:cNvSpPr/>
          <p:nvPr/>
        </p:nvSpPr>
        <p:spPr>
          <a:xfrm>
            <a:off x="539552" y="6158468"/>
            <a:ext cx="2232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ES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Sobre </a:t>
            </a:r>
            <a:r>
              <a:rPr lang="es-ES" altLang="es-ES" b="1" dirty="0">
                <a:solidFill>
                  <a:schemeClr val="bg1"/>
                </a:solidFill>
                <a:latin typeface="Cambria" panose="02040503050406030204" pitchFamily="18" charset="0"/>
              </a:rPr>
              <a:t>la gestión</a:t>
            </a:r>
          </a:p>
        </p:txBody>
      </p:sp>
    </p:spTree>
    <p:extLst>
      <p:ext uri="{BB962C8B-B14F-4D97-AF65-F5344CB8AC3E}">
        <p14:creationId xmlns:p14="http://schemas.microsoft.com/office/powerpoint/2010/main" val="287971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755650" y="749300"/>
            <a:ext cx="7993063" cy="484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99" tIns="46800" rIns="89999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6362700" algn="l"/>
                <a:tab pos="7805738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6362700" algn="l"/>
                <a:tab pos="7805738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6362700" algn="l"/>
                <a:tab pos="7805738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endParaRPr lang="es-ES" altLang="es-ES" sz="2000" b="1" dirty="0" smtClean="0">
              <a:latin typeface="Cambria" pitchFamily="18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endParaRPr lang="es-ES" altLang="es-ES" sz="2000" b="1" dirty="0" smtClean="0">
              <a:latin typeface="Cambria" pitchFamily="18" charset="0"/>
            </a:endParaRPr>
          </a:p>
          <a:p>
            <a:pPr algn="ctr" eaLnBrk="1" hangingPunct="1">
              <a:buFontTx/>
              <a:buNone/>
              <a:defRPr/>
            </a:pPr>
            <a:endParaRPr lang="es-ES" altLang="es-ES" sz="2000" b="1" dirty="0" smtClean="0">
              <a:latin typeface="Cambria" pitchFamily="18" charset="0"/>
            </a:endParaRPr>
          </a:p>
          <a:p>
            <a:pPr algn="ctr" eaLnBrk="1" hangingPunct="1">
              <a:buFontTx/>
              <a:buNone/>
              <a:defRPr/>
            </a:pPr>
            <a:endParaRPr lang="es-ES" altLang="es-ES" sz="2000" b="1" dirty="0" smtClean="0">
              <a:latin typeface="Cambria" pitchFamily="18" charset="0"/>
            </a:endParaRPr>
          </a:p>
          <a:p>
            <a:pPr eaLnBrk="1" hangingPunct="1">
              <a:buFontTx/>
              <a:buNone/>
              <a:defRPr/>
            </a:pPr>
            <a:endParaRPr lang="es-ES" altLang="es-ES" sz="1600" dirty="0" smtClean="0">
              <a:latin typeface="Cambria" pitchFamily="18" charset="0"/>
            </a:endParaRPr>
          </a:p>
          <a:p>
            <a:pPr algn="ctr" eaLnBrk="1" hangingPunct="1">
              <a:buFontTx/>
              <a:buNone/>
              <a:defRPr/>
            </a:pPr>
            <a:endParaRPr lang="en-GB" altLang="es-ES" sz="1600" dirty="0" smtClean="0">
              <a:latin typeface="Cambria" pitchFamily="18" charset="0"/>
            </a:endParaRPr>
          </a:p>
        </p:txBody>
      </p:sp>
      <p:sp>
        <p:nvSpPr>
          <p:cNvPr id="30724" name="2 CuadroTexto"/>
          <p:cNvSpPr txBox="1">
            <a:spLocks noChangeArrowheads="1"/>
          </p:cNvSpPr>
          <p:nvPr/>
        </p:nvSpPr>
        <p:spPr bwMode="auto">
          <a:xfrm>
            <a:off x="7129463" y="3211513"/>
            <a:ext cx="1441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2000" b="1">
                <a:latin typeface="Cambria" panose="02040503050406030204" pitchFamily="18" charset="0"/>
              </a:rPr>
              <a:t>Empresa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2000" b="1">
                <a:latin typeface="Cambria" panose="02040503050406030204" pitchFamily="18" charset="0"/>
              </a:rPr>
              <a:t>lucrativa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123135" y="2228650"/>
            <a:ext cx="2809861" cy="2246769"/>
          </a:xfrm>
          <a:prstGeom prst="rect">
            <a:avLst/>
          </a:prstGeom>
          <a:solidFill>
            <a:schemeClr val="accent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ES" sz="2000" b="1" dirty="0">
                <a:latin typeface="Cambria" panose="02040503050406030204" pitchFamily="18" charset="0"/>
              </a:rPr>
              <a:t>Bienes comunes, públicos, de interés general</a:t>
            </a:r>
          </a:p>
          <a:p>
            <a:pPr>
              <a:defRPr/>
            </a:pPr>
            <a:endParaRPr lang="es-ES" sz="2000" b="1" dirty="0">
              <a:latin typeface="Cambria" panose="02040503050406030204" pitchFamily="18" charset="0"/>
            </a:endParaRPr>
          </a:p>
          <a:p>
            <a:pPr>
              <a:defRPr/>
            </a:pPr>
            <a:r>
              <a:rPr lang="es-ES" sz="2000" b="1" dirty="0">
                <a:latin typeface="Cambria" panose="02040503050406030204" pitchFamily="18" charset="0"/>
              </a:rPr>
              <a:t>Recursos comunes, públicos, de interés general</a:t>
            </a:r>
          </a:p>
        </p:txBody>
      </p:sp>
      <p:sp>
        <p:nvSpPr>
          <p:cNvPr id="30728" name="13 CuadroTexto"/>
          <p:cNvSpPr txBox="1">
            <a:spLocks noChangeArrowheads="1"/>
          </p:cNvSpPr>
          <p:nvPr/>
        </p:nvSpPr>
        <p:spPr bwMode="auto">
          <a:xfrm>
            <a:off x="3001963" y="5235575"/>
            <a:ext cx="30241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2000" b="1">
                <a:latin typeface="Cambria" panose="02040503050406030204" pitchFamily="18" charset="0"/>
              </a:rPr>
              <a:t>Administración Pública/ Instituciones</a:t>
            </a:r>
          </a:p>
        </p:txBody>
      </p:sp>
      <p:sp>
        <p:nvSpPr>
          <p:cNvPr id="30729" name="15 CuadroTexto"/>
          <p:cNvSpPr txBox="1">
            <a:spLocks noChangeArrowheads="1"/>
          </p:cNvSpPr>
          <p:nvPr/>
        </p:nvSpPr>
        <p:spPr bwMode="auto">
          <a:xfrm>
            <a:off x="201613" y="3097213"/>
            <a:ext cx="2016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800" b="1">
                <a:latin typeface="Cambria" panose="02040503050406030204" pitchFamily="18" charset="0"/>
              </a:rPr>
              <a:t>Tercer Sector/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800" b="1">
                <a:latin typeface="Cambria" panose="02040503050406030204" pitchFamily="18" charset="0"/>
              </a:rPr>
              <a:t>Economía Social</a:t>
            </a:r>
          </a:p>
        </p:txBody>
      </p:sp>
      <p:sp>
        <p:nvSpPr>
          <p:cNvPr id="30730" name="16 CuadroTexto"/>
          <p:cNvSpPr txBox="1">
            <a:spLocks noChangeArrowheads="1"/>
          </p:cNvSpPr>
          <p:nvPr/>
        </p:nvSpPr>
        <p:spPr bwMode="auto">
          <a:xfrm>
            <a:off x="3073400" y="1298575"/>
            <a:ext cx="302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2000" b="1">
                <a:latin typeface="Cambria" panose="02040503050406030204" pitchFamily="18" charset="0"/>
              </a:rPr>
              <a:t>Sociedad/personas</a:t>
            </a:r>
          </a:p>
        </p:txBody>
      </p:sp>
      <p:sp>
        <p:nvSpPr>
          <p:cNvPr id="11" name="10 Flecha arriba"/>
          <p:cNvSpPr/>
          <p:nvPr/>
        </p:nvSpPr>
        <p:spPr>
          <a:xfrm>
            <a:off x="4233863" y="4652963"/>
            <a:ext cx="360362" cy="5048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12 Flecha derecha"/>
          <p:cNvSpPr/>
          <p:nvPr/>
        </p:nvSpPr>
        <p:spPr>
          <a:xfrm>
            <a:off x="2357438" y="3194050"/>
            <a:ext cx="649287" cy="315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8" name="17 Flecha izquierda"/>
          <p:cNvSpPr/>
          <p:nvPr/>
        </p:nvSpPr>
        <p:spPr>
          <a:xfrm>
            <a:off x="6097588" y="3500438"/>
            <a:ext cx="661987" cy="317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9" name="18 Flecha arriba"/>
          <p:cNvSpPr/>
          <p:nvPr/>
        </p:nvSpPr>
        <p:spPr>
          <a:xfrm>
            <a:off x="3890963" y="1808163"/>
            <a:ext cx="217487" cy="35877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6" name="15 Flecha derecha"/>
          <p:cNvSpPr/>
          <p:nvPr/>
        </p:nvSpPr>
        <p:spPr>
          <a:xfrm>
            <a:off x="6110288" y="3052763"/>
            <a:ext cx="649287" cy="317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7" name="16 Flecha izquierda"/>
          <p:cNvSpPr/>
          <p:nvPr/>
        </p:nvSpPr>
        <p:spPr>
          <a:xfrm>
            <a:off x="2320925" y="3659188"/>
            <a:ext cx="661988" cy="317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" name="1 Flecha abajo"/>
          <p:cNvSpPr/>
          <p:nvPr/>
        </p:nvSpPr>
        <p:spPr>
          <a:xfrm>
            <a:off x="4883150" y="4679950"/>
            <a:ext cx="328613" cy="5032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0" name="19 Flecha abajo"/>
          <p:cNvSpPr/>
          <p:nvPr/>
        </p:nvSpPr>
        <p:spPr>
          <a:xfrm>
            <a:off x="4613275" y="1765300"/>
            <a:ext cx="269875" cy="358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1" name="Rectángulo 20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ES" b="1" dirty="0">
                <a:solidFill>
                  <a:schemeClr val="bg1"/>
                </a:solidFill>
                <a:latin typeface="Cambria" panose="02040503050406030204" pitchFamily="18" charset="0"/>
              </a:rPr>
              <a:t>Sobre la gestión</a:t>
            </a:r>
          </a:p>
        </p:txBody>
      </p:sp>
    </p:spTree>
    <p:extLst>
      <p:ext uri="{BB962C8B-B14F-4D97-AF65-F5344CB8AC3E}">
        <p14:creationId xmlns:p14="http://schemas.microsoft.com/office/powerpoint/2010/main" val="147444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755650" y="332656"/>
            <a:ext cx="7993063" cy="523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99" tIns="46800" rIns="89999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6362700" algn="l"/>
                <a:tab pos="7805738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6362700" algn="l"/>
                <a:tab pos="7805738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6362700" algn="l"/>
                <a:tab pos="7805738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362700" algn="l"/>
                <a:tab pos="780573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endParaRPr lang="es-ES" altLang="es-ES" sz="2000" b="1" dirty="0" smtClean="0">
              <a:latin typeface="Cambria" pitchFamily="18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endParaRPr lang="es-ES" altLang="es-ES" sz="2000" b="1" dirty="0" smtClean="0">
              <a:latin typeface="Cambria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s-ES" altLang="es-ES" sz="2400" dirty="0" smtClean="0"/>
              <a:t>Modelos de actuación de las organizaciones:</a:t>
            </a:r>
          </a:p>
          <a:p>
            <a:pPr eaLnBrk="1" hangingPunct="1">
              <a:buFontTx/>
              <a:buNone/>
              <a:defRPr/>
            </a:pPr>
            <a:r>
              <a:rPr lang="es-ES" altLang="es-ES" sz="2400" dirty="0" smtClean="0"/>
              <a:t>(asociaciones, fundaciones, empresas, administración)</a:t>
            </a:r>
          </a:p>
          <a:p>
            <a:pPr eaLnBrk="1" hangingPunct="1">
              <a:buFontTx/>
              <a:buNone/>
              <a:defRPr/>
            </a:pPr>
            <a:endParaRPr lang="es-ES" altLang="es-ES" sz="2400" dirty="0" smtClean="0"/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s-ES" altLang="es-ES" sz="2400" dirty="0" smtClean="0"/>
              <a:t>Transformación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endParaRPr lang="es-ES" altLang="es-ES" sz="2400" dirty="0" smtClean="0"/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s-ES" altLang="es-ES" sz="2400" dirty="0" err="1" smtClean="0"/>
              <a:t>Paliadoras</a:t>
            </a:r>
            <a:endParaRPr lang="es-ES" altLang="es-ES" sz="2400" dirty="0" smtClean="0"/>
          </a:p>
          <a:p>
            <a:pPr marL="457200" indent="-457200" eaLnBrk="1" hangingPunct="1">
              <a:buFont typeface="+mj-lt"/>
              <a:buAutoNum type="arabicPeriod"/>
              <a:defRPr/>
            </a:pPr>
            <a:endParaRPr lang="es-ES" altLang="es-ES" sz="2400" dirty="0" smtClean="0"/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s-ES" altLang="es-ES" sz="2400" dirty="0" smtClean="0"/>
              <a:t>Resultado de pacto con el modelo establecido</a:t>
            </a:r>
          </a:p>
          <a:p>
            <a:pPr algn="ctr" eaLnBrk="1" hangingPunct="1">
              <a:buFontTx/>
              <a:buNone/>
              <a:defRPr/>
            </a:pPr>
            <a:endParaRPr lang="es-ES" altLang="es-ES" sz="2400" b="1" dirty="0" smtClean="0"/>
          </a:p>
          <a:p>
            <a:pPr algn="ctr" eaLnBrk="1" hangingPunct="1">
              <a:buFontTx/>
              <a:buNone/>
              <a:defRPr/>
            </a:pPr>
            <a:r>
              <a:rPr lang="en-GB" altLang="es-ES" sz="2400" b="1" dirty="0" err="1" smtClean="0"/>
              <a:t>Eficiencia</a:t>
            </a:r>
            <a:r>
              <a:rPr lang="en-GB" altLang="es-ES" sz="2400" b="1" dirty="0" smtClean="0"/>
              <a:t>      </a:t>
            </a:r>
            <a:r>
              <a:rPr lang="en-GB" altLang="es-ES" sz="2400" b="1" dirty="0" err="1" smtClean="0"/>
              <a:t>Eficacia</a:t>
            </a:r>
            <a:r>
              <a:rPr lang="en-GB" altLang="es-ES" sz="2400" b="1" dirty="0" smtClean="0"/>
              <a:t>     </a:t>
            </a:r>
            <a:r>
              <a:rPr lang="en-GB" altLang="es-ES" sz="2400" b="1" dirty="0" err="1" smtClean="0"/>
              <a:t>Impacto</a:t>
            </a:r>
            <a:endParaRPr lang="en-GB" altLang="es-ES" sz="2400" b="1" dirty="0" smtClean="0"/>
          </a:p>
        </p:txBody>
      </p:sp>
      <p:sp>
        <p:nvSpPr>
          <p:cNvPr id="5" name="Rectángulo 4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ES" b="1" dirty="0">
                <a:solidFill>
                  <a:schemeClr val="bg1"/>
                </a:solidFill>
                <a:latin typeface="Cambria" panose="02040503050406030204" pitchFamily="18" charset="0"/>
              </a:rPr>
              <a:t>Sobre la gestión</a:t>
            </a:r>
          </a:p>
        </p:txBody>
      </p:sp>
    </p:spTree>
    <p:extLst>
      <p:ext uri="{BB962C8B-B14F-4D97-AF65-F5344CB8AC3E}">
        <p14:creationId xmlns:p14="http://schemas.microsoft.com/office/powerpoint/2010/main" val="318312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548679"/>
            <a:ext cx="7180594" cy="4867687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ES" b="1" dirty="0">
                <a:solidFill>
                  <a:schemeClr val="bg1"/>
                </a:solidFill>
                <a:latin typeface="Cambria" panose="02040503050406030204" pitchFamily="18" charset="0"/>
              </a:rPr>
              <a:t>Sobre la gestión</a:t>
            </a:r>
          </a:p>
        </p:txBody>
      </p:sp>
    </p:spTree>
    <p:extLst>
      <p:ext uri="{BB962C8B-B14F-4D97-AF65-F5344CB8AC3E}">
        <p14:creationId xmlns:p14="http://schemas.microsoft.com/office/powerpoint/2010/main" val="29203184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ES" b="1" dirty="0">
                <a:solidFill>
                  <a:schemeClr val="bg1"/>
                </a:solidFill>
                <a:latin typeface="Cambria" panose="02040503050406030204" pitchFamily="18" charset="0"/>
              </a:rPr>
              <a:t>Sobre la gestión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988128"/>
            <a:ext cx="7272808" cy="499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23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9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ES" b="1" dirty="0">
                <a:solidFill>
                  <a:schemeClr val="bg1"/>
                </a:solidFill>
                <a:latin typeface="Cambria" panose="02040503050406030204" pitchFamily="18" charset="0"/>
              </a:rPr>
              <a:t>Sobre la gestión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324975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856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79156" y="623731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ES" b="1" dirty="0">
                <a:solidFill>
                  <a:schemeClr val="bg1"/>
                </a:solidFill>
                <a:latin typeface="Cambria" panose="02040503050406030204" pitchFamily="18" charset="0"/>
              </a:rPr>
              <a:t>Sobre la gestión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658768" y="2107874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err="1" smtClean="0"/>
              <a:t>If</a:t>
            </a:r>
            <a:r>
              <a:rPr lang="es-ES" sz="3200" b="1" dirty="0" smtClean="0"/>
              <a:t> </a:t>
            </a:r>
            <a:r>
              <a:rPr lang="es-ES" sz="3200" b="1" dirty="0" err="1" smtClean="0"/>
              <a:t>we</a:t>
            </a:r>
            <a:r>
              <a:rPr lang="es-ES" sz="3200" b="1" dirty="0" smtClean="0"/>
              <a:t> can </a:t>
            </a:r>
            <a:r>
              <a:rPr lang="es-ES" sz="3200" b="1" dirty="0" err="1" smtClean="0"/>
              <a:t>dream</a:t>
            </a:r>
            <a:r>
              <a:rPr lang="es-ES" sz="3200" b="1" dirty="0" smtClean="0"/>
              <a:t> </a:t>
            </a:r>
            <a:r>
              <a:rPr lang="es-ES" sz="3200" b="1" dirty="0" err="1" smtClean="0"/>
              <a:t>it</a:t>
            </a:r>
            <a:r>
              <a:rPr lang="es-ES" sz="3200" b="1" dirty="0" smtClean="0"/>
              <a:t> </a:t>
            </a:r>
            <a:r>
              <a:rPr lang="es-ES" sz="3200" b="1" dirty="0" err="1" smtClean="0"/>
              <a:t>we</a:t>
            </a:r>
            <a:r>
              <a:rPr lang="es-ES" sz="3200" b="1" dirty="0" smtClean="0"/>
              <a:t> can do </a:t>
            </a:r>
            <a:r>
              <a:rPr lang="es-ES" sz="3200" b="1" dirty="0" err="1" smtClean="0"/>
              <a:t>it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10610752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990457" y="1628800"/>
            <a:ext cx="69958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400" dirty="0" smtClean="0"/>
          </a:p>
          <a:p>
            <a:pPr marL="457200" indent="-457200">
              <a:buAutoNum type="arabicPeriod"/>
            </a:pPr>
            <a:r>
              <a:rPr lang="es-ES" sz="2400" dirty="0" smtClean="0"/>
              <a:t>Confianza</a:t>
            </a:r>
          </a:p>
          <a:p>
            <a:pPr marL="457200" indent="-457200">
              <a:buAutoNum type="arabicPeriod"/>
            </a:pPr>
            <a:r>
              <a:rPr lang="es-ES" sz="2400" dirty="0" smtClean="0"/>
              <a:t>Consenso</a:t>
            </a:r>
          </a:p>
          <a:p>
            <a:pPr marL="457200" indent="-457200">
              <a:buAutoNum type="arabicPeriod"/>
            </a:pPr>
            <a:r>
              <a:rPr lang="es-ES" sz="2400" dirty="0" smtClean="0"/>
              <a:t>Cooperación</a:t>
            </a:r>
          </a:p>
          <a:p>
            <a:pPr marL="457200" indent="-457200">
              <a:buAutoNum type="arabicPeriod"/>
            </a:pPr>
            <a:r>
              <a:rPr lang="es-ES" sz="2400" dirty="0" smtClean="0"/>
              <a:t>Corresponsabilidad</a:t>
            </a:r>
          </a:p>
          <a:p>
            <a:pPr marL="457200" indent="-457200">
              <a:buAutoNum type="arabicPeriod"/>
            </a:pPr>
            <a:r>
              <a:rPr lang="es-ES" sz="2400" dirty="0" smtClean="0"/>
              <a:t>Colaboración: Generación de alianzas</a:t>
            </a:r>
            <a:endParaRPr lang="es-ES" sz="2400" dirty="0"/>
          </a:p>
          <a:p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579156" y="623731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ES" b="1" dirty="0">
                <a:solidFill>
                  <a:schemeClr val="bg1"/>
                </a:solidFill>
                <a:latin typeface="Cambria" panose="02040503050406030204" pitchFamily="18" charset="0"/>
              </a:rPr>
              <a:t>Sobre la gestión</a:t>
            </a:r>
          </a:p>
        </p:txBody>
      </p:sp>
    </p:spTree>
    <p:extLst>
      <p:ext uri="{BB962C8B-B14F-4D97-AF65-F5344CB8AC3E}">
        <p14:creationId xmlns:p14="http://schemas.microsoft.com/office/powerpoint/2010/main" val="25825720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499992" y="3789040"/>
            <a:ext cx="302114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4400" b="1" dirty="0"/>
          </a:p>
          <a:p>
            <a:r>
              <a:rPr lang="es-ES" sz="2800" dirty="0" smtClean="0"/>
              <a:t>cmarcue@unizar.es</a:t>
            </a:r>
            <a:endParaRPr lang="es-ES" sz="28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971550" y="2852738"/>
            <a:ext cx="7715250" cy="10001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ES" altLang="es-ES" sz="2700" b="1" dirty="0" smtClean="0">
                <a:ea typeface="ＭＳ Ｐゴシック" pitchFamily="34" charset="-128"/>
              </a:rPr>
              <a:t>GRACIAS POR VUESTRA ATENCIÓN!</a:t>
            </a:r>
            <a:endParaRPr lang="en-US" altLang="es-ES" sz="2700" b="1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057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Diseño personalizado">
  <a:themeElements>
    <a:clrScheme name="5_Diseño personalizado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Diseño personaliz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iseño personalizado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iseño personalizado">
  <a:themeElements>
    <a:clrScheme name="6_Diseño personalizado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Diseño personaliz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iseño personalizado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iseño personalizado">
  <a:themeElements>
    <a:clrScheme name="7_Diseño personalizado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Diseño personaliz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iseño personalizado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iseño personalizado">
  <a:themeElements>
    <a:clrScheme name="8_Diseño personalizado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Diseño personaliz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iseño personalizado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1144</TotalTime>
  <Words>1248</Words>
  <Application>Microsoft Office PowerPoint</Application>
  <PresentationFormat>Presentación en pantalla (4:3)</PresentationFormat>
  <Paragraphs>302</Paragraphs>
  <Slides>37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7</vt:i4>
      </vt:variant>
      <vt:variant>
        <vt:lpstr>Títulos de diapositiva</vt:lpstr>
      </vt:variant>
      <vt:variant>
        <vt:i4>37</vt:i4>
      </vt:variant>
    </vt:vector>
  </HeadingPairs>
  <TitlesOfParts>
    <vt:vector size="44" baseType="lpstr">
      <vt:lpstr>Tema1</vt:lpstr>
      <vt:lpstr>2_Diseño personalizado</vt:lpstr>
      <vt:lpstr>1_Diseño personalizado</vt:lpstr>
      <vt:lpstr>5_Diseño personalizado</vt:lpstr>
      <vt:lpstr>6_Diseño personalizado</vt:lpstr>
      <vt:lpstr>7_Diseño personalizado</vt:lpstr>
      <vt:lpstr>8_Diseño personalizado</vt:lpstr>
      <vt:lpstr> Empreses socials, una mirada innovadora </vt:lpstr>
      <vt:lpstr>Presentación de PowerPoint</vt:lpstr>
      <vt:lpstr>Índice</vt:lpstr>
      <vt:lpstr>Presentación de PowerPoint</vt:lpstr>
      <vt:lpstr>Presentación de PowerPoint</vt:lpstr>
      <vt:lpstr>Declaración de Estrasburgo, 17-01-2014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 POR VUESTRA ATENCIÓN!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Carmen Marcuello</dc:creator>
  <cp:lastModifiedBy>Carmen</cp:lastModifiedBy>
  <cp:revision>46</cp:revision>
  <cp:lastPrinted>2014-03-04T21:35:55Z</cp:lastPrinted>
  <dcterms:created xsi:type="dcterms:W3CDTF">2014-01-08T18:33:39Z</dcterms:created>
  <dcterms:modified xsi:type="dcterms:W3CDTF">2014-03-05T12:21:43Z</dcterms:modified>
</cp:coreProperties>
</file>