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5"/>
  </p:notesMasterIdLst>
  <p:handoutMasterIdLst>
    <p:handoutMasterId r:id="rId16"/>
  </p:handoutMasterIdLst>
  <p:sldIdLst>
    <p:sldId id="308" r:id="rId2"/>
    <p:sldId id="309" r:id="rId3"/>
    <p:sldId id="310" r:id="rId4"/>
    <p:sldId id="311" r:id="rId5"/>
    <p:sldId id="312" r:id="rId6"/>
    <p:sldId id="321" r:id="rId7"/>
    <p:sldId id="322" r:id="rId8"/>
    <p:sldId id="313" r:id="rId9"/>
    <p:sldId id="315" r:id="rId10"/>
    <p:sldId id="317" r:id="rId11"/>
    <p:sldId id="319" r:id="rId12"/>
    <p:sldId id="316" r:id="rId13"/>
    <p:sldId id="320" r:id="rId14"/>
  </p:sldIdLst>
  <p:sldSz cx="9144000" cy="6858000" type="screen4x3"/>
  <p:notesSz cx="7099300" cy="10234613"/>
  <p:defaultTextStyle>
    <a:defPPr>
      <a:defRPr lang="es-ES_tradn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C70303"/>
    <a:srgbClr val="F2C492"/>
    <a:srgbClr val="000099"/>
    <a:srgbClr val="F6EDD2"/>
    <a:srgbClr val="F4E9C6"/>
    <a:srgbClr val="B37D1B"/>
    <a:srgbClr val="6A3500"/>
    <a:srgbClr val="1E704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4660" autoAdjust="0"/>
  </p:normalViewPr>
  <p:slideViewPr>
    <p:cSldViewPr>
      <p:cViewPr varScale="1">
        <p:scale>
          <a:sx n="88" d="100"/>
          <a:sy n="88" d="100"/>
        </p:scale>
        <p:origin x="-97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94"/>
    </p:cViewPr>
  </p:sorterViewPr>
  <p:notesViewPr>
    <p:cSldViewPr>
      <p:cViewPr varScale="1">
        <p:scale>
          <a:sx n="58" d="100"/>
          <a:sy n="58" d="100"/>
        </p:scale>
        <p:origin x="-1782" y="-90"/>
      </p:cViewPr>
      <p:guideLst>
        <p:guide orient="horz" pos="3224"/>
        <p:guide pos="223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1813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807" tIns="47903" rIns="95807" bIns="47903" numCol="1" anchor="t" anchorCtr="0" compatLnSpc="1">
            <a:prstTxWarp prst="textNoShape">
              <a:avLst/>
            </a:prstTxWarp>
          </a:bodyPr>
          <a:lstStyle>
            <a:lvl1pPr defTabSz="957263" eaLnBrk="0" hangingPunct="0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41775" y="0"/>
            <a:ext cx="3071813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807" tIns="47903" rIns="95807" bIns="47903" numCol="1" anchor="t" anchorCtr="0" compatLnSpc="1">
            <a:prstTxWarp prst="textNoShape">
              <a:avLst/>
            </a:prstTxWarp>
          </a:bodyPr>
          <a:lstStyle>
            <a:lvl1pPr algn="r" defTabSz="957263" eaLnBrk="0" hangingPunct="0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249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39313"/>
            <a:ext cx="30718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807" tIns="47903" rIns="95807" bIns="47903" numCol="1" anchor="b" anchorCtr="0" compatLnSpc="1">
            <a:prstTxWarp prst="textNoShape">
              <a:avLst/>
            </a:prstTxWarp>
          </a:bodyPr>
          <a:lstStyle>
            <a:lvl1pPr defTabSz="957263" eaLnBrk="0" hangingPunct="0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249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41775" y="9739313"/>
            <a:ext cx="30718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807" tIns="47903" rIns="95807" bIns="47903" numCol="1" anchor="b" anchorCtr="0" compatLnSpc="1">
            <a:prstTxWarp prst="textNoShape">
              <a:avLst/>
            </a:prstTxWarp>
          </a:bodyPr>
          <a:lstStyle>
            <a:lvl1pPr algn="r" defTabSz="957263" eaLnBrk="0" hangingPunct="0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EEF24172-8F36-443C-BFBC-0732B23FA24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2453173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807" tIns="47903" rIns="95807" bIns="47903" numCol="1" anchor="t" anchorCtr="0" compatLnSpc="1">
            <a:prstTxWarp prst="textNoShape">
              <a:avLst/>
            </a:prstTxWarp>
          </a:bodyPr>
          <a:lstStyle>
            <a:lvl1pPr defTabSz="957263" eaLnBrk="0" hangingPunct="0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807" tIns="47903" rIns="95807" bIns="47903" numCol="1" anchor="t" anchorCtr="0" compatLnSpc="1">
            <a:prstTxWarp prst="textNoShape">
              <a:avLst/>
            </a:prstTxWarp>
          </a:bodyPr>
          <a:lstStyle>
            <a:lvl1pPr algn="r" defTabSz="957263" eaLnBrk="0" hangingPunct="0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807" tIns="47903" rIns="95807" bIns="47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807" tIns="47903" rIns="95807" bIns="47903" numCol="1" anchor="b" anchorCtr="0" compatLnSpc="1">
            <a:prstTxWarp prst="textNoShape">
              <a:avLst/>
            </a:prstTxWarp>
          </a:bodyPr>
          <a:lstStyle>
            <a:lvl1pPr defTabSz="957263" eaLnBrk="0" hangingPunct="0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807" tIns="47903" rIns="95807" bIns="47903" numCol="1" anchor="b" anchorCtr="0" compatLnSpc="1">
            <a:prstTxWarp prst="textNoShape">
              <a:avLst/>
            </a:prstTxWarp>
          </a:bodyPr>
          <a:lstStyle>
            <a:lvl1pPr algn="r" defTabSz="957263" eaLnBrk="0" hangingPunct="0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CC9EE242-1E55-48B8-B200-2B40CDC4410D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3157736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7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</p:grpSp>
      </p:grpSp>
      <p:sp>
        <p:nvSpPr>
          <p:cNvPr id="335939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35940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0C8D23-A3C3-4B5C-B82A-56C92932CE5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5F30E-9C77-47C3-97A9-1AB353010E1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B9F3CB-5E18-4496-809E-19FA7E7911F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F50DD-298F-4B72-8C91-9DA1F814A8F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05B99F-C01A-4161-A9DE-93795E50C03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338703-A3F0-4291-84FF-1A1B2DACF6D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64377D-647E-4BAE-9639-9988208D71F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BBF89-D321-46C0-8670-C213FBB9E43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919E6-B34B-40A3-95F1-574725598C0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BFB6C-6B22-4546-AA09-3D04ED6B001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B6FFD-6B71-4819-8222-56940C59EF7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1043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334853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54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55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56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57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58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59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60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61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62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63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64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65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66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67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68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69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70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71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72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73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74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</p:grpSp>
          <p:grpSp>
            <p:nvGrpSpPr>
              <p:cNvPr id="1044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334876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77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78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79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80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81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82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83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84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85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86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87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88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89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90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91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92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93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94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95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96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97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98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899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900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901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902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903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  <p:sp>
              <p:nvSpPr>
                <p:cNvPr id="334904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/>
                </a:p>
              </p:txBody>
            </p:sp>
          </p:grpSp>
        </p:grpSp>
        <p:sp>
          <p:nvSpPr>
            <p:cNvPr id="334905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334906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1039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334908" name="Line 60"/>
              <p:cNvSpPr>
                <a:spLocks noChangeShapeType="1"/>
              </p:cNvSpPr>
              <p:nvPr/>
            </p:nvSpPr>
            <p:spPr bwMode="ltGray">
              <a:xfrm flipH="1">
                <a:off x="96" y="1038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34909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34910" name="Arc 62"/>
              <p:cNvSpPr>
                <a:spLocks/>
              </p:cNvSpPr>
              <p:nvPr/>
            </p:nvSpPr>
            <p:spPr bwMode="ltGray">
              <a:xfrm flipH="1">
                <a:off x="218" y="916"/>
                <a:ext cx="238" cy="240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</p:grpSp>
      </p:grpSp>
      <p:sp>
        <p:nvSpPr>
          <p:cNvPr id="1029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30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334913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34914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34915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7CB04EAB-F4B3-4AB8-8F2A-B74DACD96DC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grpSp>
        <p:nvGrpSpPr>
          <p:cNvPr id="1034" name="Group 70"/>
          <p:cNvGrpSpPr>
            <a:grpSpLocks/>
          </p:cNvGrpSpPr>
          <p:nvPr userDrawn="1"/>
        </p:nvGrpSpPr>
        <p:grpSpPr bwMode="auto">
          <a:xfrm>
            <a:off x="6705600" y="228600"/>
            <a:ext cx="2286000" cy="609600"/>
            <a:chOff x="0" y="144"/>
            <a:chExt cx="2016" cy="669"/>
          </a:xfrm>
        </p:grpSpPr>
        <p:sp>
          <p:nvSpPr>
            <p:cNvPr id="334919" name="Rectangle 71"/>
            <p:cNvSpPr>
              <a:spLocks noChangeArrowheads="1"/>
            </p:cNvSpPr>
            <p:nvPr/>
          </p:nvSpPr>
          <p:spPr bwMode="auto">
            <a:xfrm>
              <a:off x="0" y="527"/>
              <a:ext cx="2016" cy="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12700" tIns="12700" rIns="12700" bIns="12700"/>
            <a:lstStyle/>
            <a:p>
              <a:pPr algn="ctr" eaLnBrk="0" hangingPunct="0">
                <a:defRPr/>
              </a:pPr>
              <a:r>
                <a:rPr lang="es-ES" sz="800" b="1">
                  <a:solidFill>
                    <a:srgbClr val="800000"/>
                  </a:solidFill>
                  <a:latin typeface="Century Gothic" pitchFamily="34" charset="0"/>
                </a:rPr>
                <a:t>Centro de Investigación</a:t>
              </a:r>
            </a:p>
            <a:p>
              <a:pPr algn="ctr" eaLnBrk="0" hangingPunct="0">
                <a:defRPr/>
              </a:pPr>
              <a:r>
                <a:rPr lang="es-ES" sz="800" b="1">
                  <a:solidFill>
                    <a:srgbClr val="800000"/>
                  </a:solidFill>
                  <a:latin typeface="Century Gothic" pitchFamily="34" charset="0"/>
                </a:rPr>
                <a:t>en Gestión de Empresas </a:t>
              </a:r>
              <a:r>
                <a:rPr lang="es-ES" sz="1000" b="1">
                  <a:solidFill>
                    <a:srgbClr val="800000"/>
                  </a:solidFill>
                  <a:latin typeface="Century Gothic" pitchFamily="34" charset="0"/>
                </a:rPr>
                <a:t>http://www.upv.es/cegea</a:t>
              </a:r>
              <a:endParaRPr lang="es-ES" sz="1000">
                <a:solidFill>
                  <a:srgbClr val="800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1026" name="Object 72"/>
            <p:cNvGraphicFramePr>
              <a:graphicFrameLocks noChangeAspect="1"/>
            </p:cNvGraphicFramePr>
            <p:nvPr/>
          </p:nvGraphicFramePr>
          <p:xfrm>
            <a:off x="480" y="144"/>
            <a:ext cx="993" cy="384"/>
          </p:xfrm>
          <a:graphic>
            <a:graphicData uri="http://schemas.openxmlformats.org/presentationml/2006/ole">
              <p:oleObj spid="_x0000_s1032" r:id="rId14" imgW="1574800" imgH="609600" progId="">
                <p:embed/>
              </p:oleObj>
            </a:graphicData>
          </a:graphic>
        </p:graphicFrame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94" name="Text Box 10"/>
          <p:cNvSpPr txBox="1">
            <a:spLocks noChangeArrowheads="1"/>
          </p:cNvSpPr>
          <p:nvPr/>
        </p:nvSpPr>
        <p:spPr bwMode="auto">
          <a:xfrm>
            <a:off x="971550" y="2492375"/>
            <a:ext cx="7696200" cy="322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s-ES_tradnl" sz="4400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Modulo de Gestión contable y fiscal de empresas</a:t>
            </a:r>
          </a:p>
          <a:p>
            <a:pPr algn="r" eaLnBrk="0" hangingPunct="0">
              <a:lnSpc>
                <a:spcPct val="130000"/>
              </a:lnSpc>
              <a:spcBef>
                <a:spcPct val="50000"/>
              </a:spcBef>
              <a:defRPr/>
            </a:pPr>
            <a:endParaRPr lang="es-ES_tradnl" i="1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lvl="4" algn="r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_tradnl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Sergio Marí Vidal</a:t>
            </a:r>
          </a:p>
          <a:p>
            <a:pPr lvl="4" algn="r" eaLnBrk="0" hangingPunct="0">
              <a:lnSpc>
                <a:spcPct val="130000"/>
              </a:lnSpc>
              <a:defRPr/>
            </a:pPr>
            <a:r>
              <a:rPr lang="es-ES_tradnl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María del Mar Marín Sánchez</a:t>
            </a:r>
            <a:endParaRPr lang="es-ES_tradnl" sz="1800" i="1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Text Box 2"/>
          <p:cNvSpPr txBox="1">
            <a:spLocks noChangeArrowheads="1"/>
          </p:cNvSpPr>
          <p:nvPr/>
        </p:nvSpPr>
        <p:spPr bwMode="auto">
          <a:xfrm>
            <a:off x="971550" y="1700213"/>
            <a:ext cx="7696200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eaLnBrk="0" hangingPunct="0">
              <a:lnSpc>
                <a:spcPct val="110000"/>
              </a:lnSpc>
              <a:spcBef>
                <a:spcPct val="50000"/>
              </a:spcBef>
              <a:defRPr/>
            </a:pPr>
            <a:r>
              <a:rPr lang="es-ES_tradnl" sz="2000" b="1" u="sng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Objetivos:</a:t>
            </a:r>
          </a:p>
          <a:p>
            <a:pPr algn="just" eaLnBrk="0" hangingPunct="0">
              <a:lnSpc>
                <a:spcPct val="11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" sz="1800">
                <a:solidFill>
                  <a:srgbClr val="993300"/>
                </a:solidFill>
                <a:latin typeface="Arial" charset="0"/>
              </a:rPr>
              <a:t>Que el alumno sea capaz de entender e interpretar adecuadamente las Cuentas Anuales de cualquier empresa.</a:t>
            </a:r>
          </a:p>
          <a:p>
            <a:pPr algn="just" eaLnBrk="0" hangingPunct="0">
              <a:lnSpc>
                <a:spcPct val="11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" sz="1800">
                <a:solidFill>
                  <a:srgbClr val="993300"/>
                </a:solidFill>
                <a:latin typeface="Arial" charset="0"/>
              </a:rPr>
              <a:t>Que el alumno sea capaz de cumplir con las obligaciones tributarias que se deriven de su actividad aprovechando al máximo las ventajas fiscales vigentes.</a:t>
            </a:r>
          </a:p>
          <a:p>
            <a:pPr algn="just" eaLnBrk="0" hangingPunct="0">
              <a:lnSpc>
                <a:spcPct val="110000"/>
              </a:lnSpc>
              <a:spcBef>
                <a:spcPct val="50000"/>
              </a:spcBef>
              <a:defRPr/>
            </a:pPr>
            <a:endParaRPr lang="es-ES" sz="1800">
              <a:solidFill>
                <a:srgbClr val="993300"/>
              </a:solidFill>
              <a:latin typeface="Arial" charset="0"/>
            </a:endParaRPr>
          </a:p>
          <a:p>
            <a:pPr algn="just" eaLnBrk="0" hangingPunct="0">
              <a:lnSpc>
                <a:spcPct val="110000"/>
              </a:lnSpc>
              <a:spcBef>
                <a:spcPct val="50000"/>
              </a:spcBef>
              <a:defRPr/>
            </a:pPr>
            <a:r>
              <a:rPr lang="es-ES_tradnl" sz="1800" u="sng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Uniendo la contabilidad y la fiscalidad</a:t>
            </a:r>
            <a:r>
              <a:rPr lang="es-ES_tradnl" sz="1800">
                <a:solidFill>
                  <a:srgbClr val="993300"/>
                </a:solidFill>
                <a:latin typeface="Arial" charset="0"/>
              </a:rPr>
              <a:t> en un único módulo se pretende:</a:t>
            </a:r>
          </a:p>
          <a:p>
            <a:pPr algn="just" eaLnBrk="0" hangingPunct="0">
              <a:lnSpc>
                <a:spcPct val="11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" sz="1800">
                <a:solidFill>
                  <a:srgbClr val="993300"/>
                </a:solidFill>
                <a:latin typeface="Arial" charset="0"/>
              </a:rPr>
              <a:t>El alumno disponga de las mejores herramientas para poder adoptar las decisiones más adecuadas para el funcionamiento y desarrollo de la empresa. </a:t>
            </a:r>
            <a:endParaRPr lang="es-ES_tradnl" sz="1800">
              <a:solidFill>
                <a:srgbClr val="993300"/>
              </a:solidFill>
              <a:latin typeface="Arial" charset="0"/>
            </a:endParaRPr>
          </a:p>
        </p:txBody>
      </p:sp>
      <p:sp>
        <p:nvSpPr>
          <p:cNvPr id="525317" name="Text Box 5"/>
          <p:cNvSpPr txBox="1">
            <a:spLocks noChangeArrowheads="1"/>
          </p:cNvSpPr>
          <p:nvPr/>
        </p:nvSpPr>
        <p:spPr bwMode="auto">
          <a:xfrm>
            <a:off x="468313" y="577850"/>
            <a:ext cx="6983412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45000"/>
              </a:lnSpc>
              <a:spcBef>
                <a:spcPct val="50000"/>
              </a:spcBef>
              <a:defRPr/>
            </a:pPr>
            <a:r>
              <a:rPr lang="es-ES_tradnl" sz="2800" b="1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Módulo </a:t>
            </a:r>
          </a:p>
          <a:p>
            <a:pPr>
              <a:lnSpc>
                <a:spcPct val="45000"/>
              </a:lnSpc>
              <a:spcBef>
                <a:spcPct val="50000"/>
              </a:spcBef>
              <a:defRPr/>
            </a:pPr>
            <a:r>
              <a:rPr lang="es-ES_tradnl" sz="2800" b="1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Gestión contable y fiscal de empresas</a:t>
            </a:r>
            <a:endParaRPr lang="es-ES" sz="2800" b="1" i="1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Text Box 2"/>
          <p:cNvSpPr txBox="1">
            <a:spLocks noChangeArrowheads="1"/>
          </p:cNvSpPr>
          <p:nvPr/>
        </p:nvSpPr>
        <p:spPr bwMode="auto">
          <a:xfrm>
            <a:off x="900113" y="1557338"/>
            <a:ext cx="7696200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eaLnBrk="0" hangingPunct="0">
              <a:lnSpc>
                <a:spcPct val="110000"/>
              </a:lnSpc>
              <a:spcBef>
                <a:spcPct val="50000"/>
              </a:spcBef>
              <a:defRPr/>
            </a:pPr>
            <a:r>
              <a:rPr lang="es-ES_tradnl" sz="2000" b="1" u="sng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 quién va dirigido:</a:t>
            </a:r>
          </a:p>
          <a:p>
            <a:pPr algn="just" eaLnBrk="0" hangingPunct="0">
              <a:lnSpc>
                <a:spcPct val="105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s-ES" sz="1800">
                <a:solidFill>
                  <a:srgbClr val="993300"/>
                </a:solidFill>
                <a:latin typeface="Arial" charset="0"/>
              </a:rPr>
              <a:t>A cualquier titulado de grado medio o superior que puede no haber recibido en su formación universitaria conocimientos relacionados con la contabilidad y la fiscalidad, o más concretamente con la utilización de la contabilidad y de la fiscalidad en la toma de decisiones.</a:t>
            </a:r>
          </a:p>
          <a:p>
            <a:pPr algn="just" eaLnBrk="0" hangingPunct="0">
              <a:lnSpc>
                <a:spcPct val="105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s-ES" sz="1800">
                <a:solidFill>
                  <a:srgbClr val="993300"/>
                </a:solidFill>
                <a:latin typeface="Arial" charset="0"/>
              </a:rPr>
              <a:t>Ingenieros técnicos o superiores o Licenciados y diplomados de cualquier disciplina que precisen complementar sus conocimientos con esta rama de la economía.</a:t>
            </a:r>
          </a:p>
          <a:p>
            <a:pPr algn="just" eaLnBrk="0" hangingPunct="0">
              <a:lnSpc>
                <a:spcPct val="105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s-ES" sz="1800">
                <a:solidFill>
                  <a:srgbClr val="993300"/>
                </a:solidFill>
                <a:latin typeface="Arial" charset="0"/>
              </a:rPr>
              <a:t>Los titulados en Administración y Dirección de Empresas pueden encontrar en este módulo un complemento perfecto a sus conocimientos contables y fiscales, centrándolos en la utilidad de éstos para la Dirección de la Empresa. </a:t>
            </a:r>
          </a:p>
          <a:p>
            <a:pPr algn="just" eaLnBrk="0" hangingPunct="0">
              <a:lnSpc>
                <a:spcPct val="105000"/>
              </a:lnSpc>
              <a:spcBef>
                <a:spcPct val="20000"/>
              </a:spcBef>
              <a:buFontTx/>
              <a:buChar char="•"/>
              <a:defRPr/>
            </a:pPr>
            <a:endParaRPr lang="es-ES" sz="1800">
              <a:solidFill>
                <a:srgbClr val="993300"/>
              </a:solidFill>
              <a:latin typeface="Arial" charset="0"/>
            </a:endParaRPr>
          </a:p>
          <a:p>
            <a:pPr>
              <a:defRPr/>
            </a:pPr>
            <a:r>
              <a:rPr lang="es-ES_tradnl" sz="2000" b="1" u="sng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Prerrequisitos:</a:t>
            </a:r>
          </a:p>
          <a:p>
            <a:pPr algn="just">
              <a:buFontTx/>
              <a:buChar char="•"/>
              <a:defRPr/>
            </a:pPr>
            <a:r>
              <a:rPr lang="es-ES" sz="1800">
                <a:solidFill>
                  <a:srgbClr val="993300"/>
                </a:solidFill>
                <a:latin typeface="Arial" charset="0"/>
              </a:rPr>
              <a:t>No existen unos requisitos mínimos necesarios más allá del conocimiento de lo que es una empresa y cómo ésta interactúa en el mercado.</a:t>
            </a:r>
            <a:endParaRPr lang="es-ES_tradnl" sz="1800">
              <a:solidFill>
                <a:srgbClr val="993300"/>
              </a:solidFill>
              <a:latin typeface="Arial" charset="0"/>
            </a:endParaRPr>
          </a:p>
        </p:txBody>
      </p:sp>
      <p:sp>
        <p:nvSpPr>
          <p:cNvPr id="599045" name="Text Box 5"/>
          <p:cNvSpPr txBox="1">
            <a:spLocks noChangeArrowheads="1"/>
          </p:cNvSpPr>
          <p:nvPr/>
        </p:nvSpPr>
        <p:spPr bwMode="auto">
          <a:xfrm>
            <a:off x="468313" y="577850"/>
            <a:ext cx="6983412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45000"/>
              </a:lnSpc>
              <a:spcBef>
                <a:spcPct val="50000"/>
              </a:spcBef>
              <a:defRPr/>
            </a:pPr>
            <a:r>
              <a:rPr lang="es-ES_tradnl" sz="2800" b="1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Módulo </a:t>
            </a:r>
          </a:p>
          <a:p>
            <a:pPr>
              <a:lnSpc>
                <a:spcPct val="45000"/>
              </a:lnSpc>
              <a:spcBef>
                <a:spcPct val="50000"/>
              </a:spcBef>
              <a:defRPr/>
            </a:pPr>
            <a:r>
              <a:rPr lang="es-ES_tradnl" sz="2800" b="1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Gestión contable y fiscal de empresas</a:t>
            </a:r>
            <a:endParaRPr lang="es-ES" sz="2800" b="1" i="1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Text Box 2"/>
          <p:cNvSpPr txBox="1">
            <a:spLocks noChangeArrowheads="1"/>
          </p:cNvSpPr>
          <p:nvPr/>
        </p:nvSpPr>
        <p:spPr bwMode="auto">
          <a:xfrm>
            <a:off x="971550" y="1700213"/>
            <a:ext cx="7696200" cy="408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_tradnl" sz="2000" b="1" u="sng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Índice:</a:t>
            </a:r>
          </a:p>
          <a:p>
            <a:pPr marL="457200" indent="-457200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 u="sng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Gestión Contable de la empresa:</a:t>
            </a:r>
          </a:p>
          <a:p>
            <a:pPr marL="457200" indent="-457200" algn="just" eaLnBrk="0" hangingPunct="0">
              <a:lnSpc>
                <a:spcPct val="90000"/>
              </a:lnSpc>
              <a:defRPr/>
            </a:pPr>
            <a:endParaRPr lang="es-ES" sz="1800" u="sng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457200" indent="-457200">
              <a:lnSpc>
                <a:spcPct val="130000"/>
              </a:lnSpc>
              <a:buFontTx/>
              <a:buAutoNum type="arabicPeriod"/>
              <a:defRPr/>
            </a:pPr>
            <a:r>
              <a:rPr lang="es-ES" sz="1800">
                <a:solidFill>
                  <a:srgbClr val="993300"/>
                </a:solidFill>
                <a:latin typeface="Arial" charset="0"/>
              </a:rPr>
              <a:t>Formas jurídicas de empresas.</a:t>
            </a:r>
          </a:p>
          <a:p>
            <a:pPr marL="457200" indent="-457200">
              <a:lnSpc>
                <a:spcPct val="130000"/>
              </a:lnSpc>
              <a:buFontTx/>
              <a:buAutoNum type="arabicPeriod"/>
              <a:defRPr/>
            </a:pPr>
            <a:r>
              <a:rPr lang="es-ES" sz="1800">
                <a:solidFill>
                  <a:srgbClr val="993300"/>
                </a:solidFill>
                <a:latin typeface="Arial" charset="0"/>
              </a:rPr>
              <a:t>La contabilidad en España. El Plan General de Contabilidad.</a:t>
            </a:r>
          </a:p>
          <a:p>
            <a:pPr marL="457200" indent="-457200">
              <a:lnSpc>
                <a:spcPct val="130000"/>
              </a:lnSpc>
              <a:buFontTx/>
              <a:buAutoNum type="arabicPeriod"/>
              <a:defRPr/>
            </a:pPr>
            <a:r>
              <a:rPr lang="es-ES" sz="1800">
                <a:solidFill>
                  <a:srgbClr val="993300"/>
                </a:solidFill>
                <a:latin typeface="Arial" charset="0"/>
              </a:rPr>
              <a:t>El balance de situación. Formulación e interpretación.</a:t>
            </a:r>
          </a:p>
          <a:p>
            <a:pPr marL="457200" indent="-457200">
              <a:lnSpc>
                <a:spcPct val="130000"/>
              </a:lnSpc>
              <a:buFontTx/>
              <a:buAutoNum type="arabicPeriod"/>
              <a:defRPr/>
            </a:pPr>
            <a:r>
              <a:rPr lang="es-ES" sz="1800">
                <a:solidFill>
                  <a:srgbClr val="993300"/>
                </a:solidFill>
                <a:latin typeface="Arial" charset="0"/>
              </a:rPr>
              <a:t>La cuenta de pérdidas y ganancias. Formulación e interpretación.</a:t>
            </a:r>
          </a:p>
          <a:p>
            <a:pPr marL="457200" indent="-457200">
              <a:lnSpc>
                <a:spcPct val="130000"/>
              </a:lnSpc>
              <a:buFontTx/>
              <a:buAutoNum type="arabicPeriod"/>
              <a:defRPr/>
            </a:pPr>
            <a:r>
              <a:rPr lang="es-ES" sz="1800">
                <a:solidFill>
                  <a:srgbClr val="993300"/>
                </a:solidFill>
                <a:latin typeface="Arial" charset="0"/>
              </a:rPr>
              <a:t>Las cuentas anuales. Análisis y distribución de resultados.</a:t>
            </a:r>
          </a:p>
          <a:p>
            <a:pPr marL="457200" indent="-457200">
              <a:lnSpc>
                <a:spcPct val="130000"/>
              </a:lnSpc>
              <a:buFontTx/>
              <a:buAutoNum type="arabicPeriod"/>
              <a:defRPr/>
            </a:pPr>
            <a:r>
              <a:rPr lang="es-ES" sz="1800">
                <a:solidFill>
                  <a:srgbClr val="993300"/>
                </a:solidFill>
                <a:latin typeface="Arial" charset="0"/>
              </a:rPr>
              <a:t>Operaciones societarias.</a:t>
            </a:r>
          </a:p>
          <a:p>
            <a:pPr marL="457200" indent="-457200">
              <a:lnSpc>
                <a:spcPct val="130000"/>
              </a:lnSpc>
              <a:buFontTx/>
              <a:buAutoNum type="arabicPeriod"/>
              <a:defRPr/>
            </a:pPr>
            <a:r>
              <a:rPr lang="es-ES" sz="1800">
                <a:solidFill>
                  <a:srgbClr val="993300"/>
                </a:solidFill>
                <a:latin typeface="Arial" charset="0"/>
              </a:rPr>
              <a:t>Las cuentas anuales consolidadas.</a:t>
            </a:r>
          </a:p>
          <a:p>
            <a:pPr marL="457200" indent="-457200">
              <a:lnSpc>
                <a:spcPct val="130000"/>
              </a:lnSpc>
              <a:buFontTx/>
              <a:buAutoNum type="arabicPeriod"/>
              <a:defRPr/>
            </a:pPr>
            <a:endParaRPr lang="es-ES" sz="1800">
              <a:solidFill>
                <a:srgbClr val="993300"/>
              </a:solidFill>
              <a:latin typeface="Arial" charset="0"/>
            </a:endParaRPr>
          </a:p>
        </p:txBody>
      </p:sp>
      <p:sp>
        <p:nvSpPr>
          <p:cNvPr id="600069" name="Text Box 5"/>
          <p:cNvSpPr txBox="1">
            <a:spLocks noChangeArrowheads="1"/>
          </p:cNvSpPr>
          <p:nvPr/>
        </p:nvSpPr>
        <p:spPr bwMode="auto">
          <a:xfrm>
            <a:off x="468313" y="577850"/>
            <a:ext cx="6983412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45000"/>
              </a:lnSpc>
              <a:spcBef>
                <a:spcPct val="50000"/>
              </a:spcBef>
              <a:defRPr/>
            </a:pPr>
            <a:r>
              <a:rPr lang="es-ES_tradnl" sz="2800" b="1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Módulo </a:t>
            </a:r>
          </a:p>
          <a:p>
            <a:pPr>
              <a:lnSpc>
                <a:spcPct val="45000"/>
              </a:lnSpc>
              <a:spcBef>
                <a:spcPct val="50000"/>
              </a:spcBef>
              <a:defRPr/>
            </a:pPr>
            <a:r>
              <a:rPr lang="es-ES_tradnl" sz="2800" b="1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Gestión contable y fiscal de empresas</a:t>
            </a:r>
            <a:endParaRPr lang="es-ES" sz="2800" b="1" i="1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Text Box 2"/>
          <p:cNvSpPr txBox="1">
            <a:spLocks noChangeArrowheads="1"/>
          </p:cNvSpPr>
          <p:nvPr/>
        </p:nvSpPr>
        <p:spPr bwMode="auto">
          <a:xfrm>
            <a:off x="971550" y="1700213"/>
            <a:ext cx="7696200" cy="480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_tradnl" sz="2000" b="1" u="sng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Índice:</a:t>
            </a:r>
          </a:p>
          <a:p>
            <a:pPr marL="457200" indent="-457200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 u="sng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Gestión Fiscal de la empresa:</a:t>
            </a:r>
          </a:p>
          <a:p>
            <a:pPr marL="457200" indent="-457200" algn="just" eaLnBrk="0" hangingPunct="0">
              <a:lnSpc>
                <a:spcPct val="90000"/>
              </a:lnSpc>
              <a:defRPr/>
            </a:pPr>
            <a:endParaRPr lang="es-ES" sz="1800" u="sng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457200" indent="-457200">
              <a:lnSpc>
                <a:spcPct val="130000"/>
              </a:lnSpc>
              <a:buFontTx/>
              <a:buAutoNum type="arabicPeriod" startAt="8"/>
              <a:defRPr/>
            </a:pPr>
            <a:r>
              <a:rPr lang="es-ES" sz="1800">
                <a:solidFill>
                  <a:srgbClr val="993300"/>
                </a:solidFill>
                <a:latin typeface="Arial" charset="0"/>
              </a:rPr>
              <a:t>Introducción a la gestión fiscal de la empresa.</a:t>
            </a:r>
          </a:p>
          <a:p>
            <a:pPr marL="457200" indent="-457200">
              <a:lnSpc>
                <a:spcPct val="130000"/>
              </a:lnSpc>
              <a:buFontTx/>
              <a:buAutoNum type="arabicPeriod" startAt="8"/>
              <a:defRPr/>
            </a:pPr>
            <a:r>
              <a:rPr lang="es-ES" sz="1800">
                <a:solidFill>
                  <a:srgbClr val="993300"/>
                </a:solidFill>
                <a:latin typeface="Arial" charset="0"/>
              </a:rPr>
              <a:t>Elementos básicos del Impuesto sobre Sociedades.</a:t>
            </a:r>
          </a:p>
          <a:p>
            <a:pPr marL="457200" indent="-457200">
              <a:lnSpc>
                <a:spcPct val="130000"/>
              </a:lnSpc>
              <a:buFontTx/>
              <a:buAutoNum type="arabicPeriod" startAt="8"/>
              <a:defRPr/>
            </a:pPr>
            <a:r>
              <a:rPr lang="es-ES" sz="1800">
                <a:solidFill>
                  <a:srgbClr val="993300"/>
                </a:solidFill>
                <a:latin typeface="Arial" charset="0"/>
              </a:rPr>
              <a:t>La gestión del Impuesto sobre Sociedades.</a:t>
            </a:r>
          </a:p>
          <a:p>
            <a:pPr marL="457200" indent="-457200">
              <a:lnSpc>
                <a:spcPct val="130000"/>
              </a:lnSpc>
              <a:buFontTx/>
              <a:buAutoNum type="arabicPeriod" startAt="8"/>
              <a:defRPr/>
            </a:pPr>
            <a:r>
              <a:rPr lang="es-ES" sz="1800">
                <a:solidFill>
                  <a:srgbClr val="993300"/>
                </a:solidFill>
                <a:latin typeface="Arial" charset="0"/>
              </a:rPr>
              <a:t>La determinación de la base imponible en actividades empresariales en el IRPF.</a:t>
            </a:r>
          </a:p>
          <a:p>
            <a:pPr marL="457200" indent="-457200">
              <a:lnSpc>
                <a:spcPct val="130000"/>
              </a:lnSpc>
              <a:buFontTx/>
              <a:buAutoNum type="arabicPeriod" startAt="8"/>
              <a:defRPr/>
            </a:pPr>
            <a:r>
              <a:rPr lang="es-ES" sz="1800">
                <a:solidFill>
                  <a:srgbClr val="993300"/>
                </a:solidFill>
                <a:latin typeface="Arial" charset="0"/>
              </a:rPr>
              <a:t>Elementos básicos del Impuesto sobre el Valor Añadido (IVA).</a:t>
            </a:r>
          </a:p>
          <a:p>
            <a:pPr marL="457200" indent="-457200">
              <a:lnSpc>
                <a:spcPct val="130000"/>
              </a:lnSpc>
              <a:buFontTx/>
              <a:buAutoNum type="arabicPeriod" startAt="8"/>
              <a:defRPr/>
            </a:pPr>
            <a:r>
              <a:rPr lang="es-ES" sz="1800">
                <a:solidFill>
                  <a:srgbClr val="993300"/>
                </a:solidFill>
                <a:latin typeface="Arial" charset="0"/>
              </a:rPr>
              <a:t>La gestión del Impuesto sobre el Valor Añadido.</a:t>
            </a:r>
          </a:p>
          <a:p>
            <a:pPr marL="457200" indent="-457200">
              <a:lnSpc>
                <a:spcPct val="130000"/>
              </a:lnSpc>
              <a:buFontTx/>
              <a:buAutoNum type="arabicPeriod" startAt="8"/>
              <a:defRPr/>
            </a:pPr>
            <a:r>
              <a:rPr lang="es-ES" sz="1800">
                <a:solidFill>
                  <a:srgbClr val="993300"/>
                </a:solidFill>
                <a:latin typeface="Arial" charset="0"/>
              </a:rPr>
              <a:t>El Impuesto sobre Transmisiones Patrimoniales y Actos Jurídicos Documentados.</a:t>
            </a:r>
          </a:p>
          <a:p>
            <a:pPr marL="457200" indent="-457200">
              <a:lnSpc>
                <a:spcPct val="130000"/>
              </a:lnSpc>
              <a:buFontTx/>
              <a:buAutoNum type="arabicPeriod" startAt="8"/>
              <a:defRPr/>
            </a:pPr>
            <a:r>
              <a:rPr lang="es-ES" sz="1800">
                <a:solidFill>
                  <a:srgbClr val="993300"/>
                </a:solidFill>
                <a:latin typeface="Arial" charset="0"/>
              </a:rPr>
              <a:t>Otros tributos y resumen de obligaciones tributarias.</a:t>
            </a:r>
          </a:p>
        </p:txBody>
      </p:sp>
      <p:sp>
        <p:nvSpPr>
          <p:cNvPr id="602117" name="Text Box 5"/>
          <p:cNvSpPr txBox="1">
            <a:spLocks noChangeArrowheads="1"/>
          </p:cNvSpPr>
          <p:nvPr/>
        </p:nvSpPr>
        <p:spPr bwMode="auto">
          <a:xfrm>
            <a:off x="468313" y="577850"/>
            <a:ext cx="6983412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45000"/>
              </a:lnSpc>
              <a:spcBef>
                <a:spcPct val="50000"/>
              </a:spcBef>
              <a:defRPr/>
            </a:pPr>
            <a:r>
              <a:rPr lang="es-ES_tradnl" sz="2800" b="1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Módulo </a:t>
            </a:r>
          </a:p>
          <a:p>
            <a:pPr>
              <a:lnSpc>
                <a:spcPct val="45000"/>
              </a:lnSpc>
              <a:spcBef>
                <a:spcPct val="50000"/>
              </a:spcBef>
              <a:defRPr/>
            </a:pPr>
            <a:r>
              <a:rPr lang="es-ES_tradnl" sz="2800" b="1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Gestión contable y fiscal de empresas</a:t>
            </a:r>
            <a:endParaRPr lang="es-ES" sz="2800" b="1" i="1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2"/>
          <p:cNvSpPr>
            <a:spLocks noChangeShapeType="1"/>
          </p:cNvSpPr>
          <p:nvPr/>
        </p:nvSpPr>
        <p:spPr bwMode="auto">
          <a:xfrm>
            <a:off x="1258888" y="2997200"/>
            <a:ext cx="640873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234950" y="2900363"/>
            <a:ext cx="15875" cy="241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827088" y="2636838"/>
            <a:ext cx="9626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800" dirty="0" smtClean="0">
                <a:latin typeface="Arial" charset="0"/>
              </a:rPr>
              <a:t>4-11-13</a:t>
            </a:r>
            <a:endParaRPr lang="es-ES" sz="1800" dirty="0">
              <a:latin typeface="Arial" charset="0"/>
            </a:endParaRPr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8732838" y="29003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3924300" y="2565400"/>
            <a:ext cx="979755" cy="369332"/>
          </a:xfrm>
          <a:prstGeom prst="rect">
            <a:avLst/>
          </a:prstGeom>
          <a:noFill/>
          <a:ln w="9525">
            <a:solidFill>
              <a:srgbClr val="B259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800" dirty="0" smtClean="0">
                <a:solidFill>
                  <a:srgbClr val="C70303"/>
                </a:solidFill>
                <a:latin typeface="Arial" charset="0"/>
              </a:rPr>
              <a:t>4-12-13</a:t>
            </a:r>
            <a:endParaRPr lang="es-ES" sz="1800" dirty="0">
              <a:solidFill>
                <a:srgbClr val="C70303"/>
              </a:solidFill>
              <a:latin typeface="Arial" charset="0"/>
            </a:endParaRP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7380288" y="2565400"/>
            <a:ext cx="11079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800" dirty="0" smtClean="0">
                <a:latin typeface="Arial" charset="0"/>
              </a:rPr>
              <a:t>27-12-13</a:t>
            </a:r>
            <a:endParaRPr lang="es-ES" sz="1800" dirty="0">
              <a:latin typeface="Arial" charset="0"/>
            </a:endParaRPr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 flipV="1">
            <a:off x="4427538" y="2997200"/>
            <a:ext cx="0" cy="865188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 type="arrow" w="med" len="med"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8201" name="AutoShape 9"/>
          <p:cNvSpPr>
            <a:spLocks/>
          </p:cNvSpPr>
          <p:nvPr/>
        </p:nvSpPr>
        <p:spPr bwMode="auto">
          <a:xfrm rot="-5400000">
            <a:off x="2627313" y="2708275"/>
            <a:ext cx="431800" cy="3168650"/>
          </a:xfrm>
          <a:prstGeom prst="leftBrace">
            <a:avLst>
              <a:gd name="adj1" fmla="val 61152"/>
              <a:gd name="adj2" fmla="val 50000"/>
            </a:avLst>
          </a:prstGeom>
          <a:noFill/>
          <a:ln w="25400">
            <a:solidFill>
              <a:srgbClr val="C7030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8202" name="AutoShape 10"/>
          <p:cNvSpPr>
            <a:spLocks/>
          </p:cNvSpPr>
          <p:nvPr/>
        </p:nvSpPr>
        <p:spPr bwMode="auto">
          <a:xfrm rot="-5400000">
            <a:off x="5903912" y="2673351"/>
            <a:ext cx="360363" cy="3167062"/>
          </a:xfrm>
          <a:prstGeom prst="leftBrace">
            <a:avLst>
              <a:gd name="adj1" fmla="val 73238"/>
              <a:gd name="adj2" fmla="val 50000"/>
            </a:avLst>
          </a:prstGeom>
          <a:noFill/>
          <a:ln w="25400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>
            <a:off x="1258888" y="2997200"/>
            <a:ext cx="0" cy="792163"/>
          </a:xfrm>
          <a:prstGeom prst="line">
            <a:avLst/>
          </a:prstGeom>
          <a:noFill/>
          <a:ln w="50800">
            <a:solidFill>
              <a:srgbClr val="0066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>
            <a:off x="7667625" y="2997200"/>
            <a:ext cx="0" cy="792163"/>
          </a:xfrm>
          <a:prstGeom prst="line">
            <a:avLst/>
          </a:prstGeom>
          <a:noFill/>
          <a:ln w="50800">
            <a:solidFill>
              <a:srgbClr val="0066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827088" y="2205038"/>
            <a:ext cx="1128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/>
              <a:t>INICIO</a:t>
            </a:r>
          </a:p>
        </p:txBody>
      </p:sp>
      <p:sp>
        <p:nvSpPr>
          <p:cNvPr id="8206" name="Oval 14"/>
          <p:cNvSpPr>
            <a:spLocks noChangeArrowheads="1"/>
          </p:cNvSpPr>
          <p:nvPr/>
        </p:nvSpPr>
        <p:spPr bwMode="auto">
          <a:xfrm>
            <a:off x="755650" y="2133600"/>
            <a:ext cx="1152525" cy="935038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8207" name="Oval 15"/>
          <p:cNvSpPr>
            <a:spLocks noChangeArrowheads="1"/>
          </p:cNvSpPr>
          <p:nvPr/>
        </p:nvSpPr>
        <p:spPr bwMode="auto">
          <a:xfrm>
            <a:off x="7380288" y="2133600"/>
            <a:ext cx="1152525" cy="935038"/>
          </a:xfrm>
          <a:prstGeom prst="ellipse">
            <a:avLst/>
          </a:prstGeom>
          <a:noFill/>
          <a:ln w="38100">
            <a:solidFill>
              <a:srgbClr val="38947E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s-ES">
              <a:solidFill>
                <a:srgbClr val="38947E"/>
              </a:solidFill>
            </a:endParaRPr>
          </a:p>
        </p:txBody>
      </p: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7596188" y="2144713"/>
            <a:ext cx="66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>
                <a:solidFill>
                  <a:srgbClr val="38947E"/>
                </a:solidFill>
              </a:rPr>
              <a:t>FIN</a:t>
            </a:r>
          </a:p>
        </p:txBody>
      </p:sp>
      <p:sp>
        <p:nvSpPr>
          <p:cNvPr id="615441" name="Text Box 17"/>
          <p:cNvSpPr txBox="1">
            <a:spLocks noChangeArrowheads="1"/>
          </p:cNvSpPr>
          <p:nvPr/>
        </p:nvSpPr>
        <p:spPr bwMode="auto">
          <a:xfrm>
            <a:off x="900113" y="1412875"/>
            <a:ext cx="76962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eaLnBrk="0" hangingPunct="0">
              <a:lnSpc>
                <a:spcPct val="110000"/>
              </a:lnSpc>
              <a:spcBef>
                <a:spcPct val="50000"/>
              </a:spcBef>
              <a:defRPr/>
            </a:pPr>
            <a:r>
              <a:rPr lang="es-ES_tradnl" sz="3200" b="1" u="sng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Cronograma aconsejable:</a:t>
            </a:r>
          </a:p>
        </p:txBody>
      </p:sp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1941513" y="4449763"/>
            <a:ext cx="1838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>
                <a:solidFill>
                  <a:srgbClr val="C70303"/>
                </a:solidFill>
              </a:rPr>
              <a:t>Contabilidad</a:t>
            </a:r>
          </a:p>
        </p:txBody>
      </p:sp>
      <p:sp>
        <p:nvSpPr>
          <p:cNvPr id="8211" name="Text Box 19"/>
          <p:cNvSpPr txBox="1">
            <a:spLocks noChangeArrowheads="1"/>
          </p:cNvSpPr>
          <p:nvPr/>
        </p:nvSpPr>
        <p:spPr bwMode="auto">
          <a:xfrm>
            <a:off x="5435600" y="4437063"/>
            <a:ext cx="1487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>
                <a:solidFill>
                  <a:srgbClr val="38947E"/>
                </a:solidFill>
              </a:rPr>
              <a:t>Fiscalidad</a:t>
            </a:r>
          </a:p>
        </p:txBody>
      </p:sp>
      <p:sp>
        <p:nvSpPr>
          <p:cNvPr id="615444" name="Text Box 20"/>
          <p:cNvSpPr txBox="1">
            <a:spLocks noChangeArrowheads="1"/>
          </p:cNvSpPr>
          <p:nvPr/>
        </p:nvSpPr>
        <p:spPr bwMode="auto">
          <a:xfrm>
            <a:off x="468313" y="577850"/>
            <a:ext cx="6983412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45000"/>
              </a:lnSpc>
              <a:spcBef>
                <a:spcPct val="50000"/>
              </a:spcBef>
              <a:defRPr/>
            </a:pPr>
            <a:r>
              <a:rPr lang="es-ES_tradnl" sz="2800" b="1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Módulo </a:t>
            </a:r>
          </a:p>
          <a:p>
            <a:pPr>
              <a:lnSpc>
                <a:spcPct val="45000"/>
              </a:lnSpc>
              <a:spcBef>
                <a:spcPct val="50000"/>
              </a:spcBef>
              <a:defRPr/>
            </a:pPr>
            <a:r>
              <a:rPr lang="es-ES_tradnl" sz="2800" b="1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Gestión contable y fiscal de empresas</a:t>
            </a:r>
            <a:endParaRPr lang="es-ES" sz="2800" b="1" i="1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8213" name="Text Box 21"/>
          <p:cNvSpPr txBox="1">
            <a:spLocks noChangeArrowheads="1"/>
          </p:cNvSpPr>
          <p:nvPr/>
        </p:nvSpPr>
        <p:spPr bwMode="auto">
          <a:xfrm>
            <a:off x="2857500" y="6130925"/>
            <a:ext cx="2867025" cy="466725"/>
          </a:xfrm>
          <a:prstGeom prst="rect">
            <a:avLst/>
          </a:prstGeom>
          <a:noFill/>
          <a:ln w="9525">
            <a:solidFill>
              <a:srgbClr val="C70303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dirty="0"/>
              <a:t>Evaluación </a:t>
            </a:r>
            <a:r>
              <a:rPr lang="es-ES" dirty="0" smtClean="0"/>
              <a:t>continua</a:t>
            </a:r>
            <a:endParaRPr lang="es-ES" dirty="0"/>
          </a:p>
        </p:txBody>
      </p:sp>
      <p:sp>
        <p:nvSpPr>
          <p:cNvPr id="8214" name="Line 22"/>
          <p:cNvSpPr>
            <a:spLocks noChangeShapeType="1"/>
          </p:cNvSpPr>
          <p:nvPr/>
        </p:nvSpPr>
        <p:spPr bwMode="auto">
          <a:xfrm>
            <a:off x="1187450" y="5157788"/>
            <a:ext cx="2160588" cy="0"/>
          </a:xfrm>
          <a:prstGeom prst="line">
            <a:avLst/>
          </a:prstGeom>
          <a:noFill/>
          <a:ln w="57150">
            <a:solidFill>
              <a:srgbClr val="C70303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s-ES"/>
          </a:p>
        </p:txBody>
      </p:sp>
      <p:sp>
        <p:nvSpPr>
          <p:cNvPr id="8215" name="Text Box 23"/>
          <p:cNvSpPr txBox="1">
            <a:spLocks noChangeArrowheads="1"/>
          </p:cNvSpPr>
          <p:nvPr/>
        </p:nvSpPr>
        <p:spPr bwMode="auto">
          <a:xfrm>
            <a:off x="1258888" y="5203825"/>
            <a:ext cx="1370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>
                <a:solidFill>
                  <a:srgbClr val="C70303"/>
                </a:solidFill>
              </a:rPr>
              <a:t>UD 1 a 5</a:t>
            </a:r>
          </a:p>
        </p:txBody>
      </p:sp>
      <p:sp>
        <p:nvSpPr>
          <p:cNvPr id="8216" name="Text Box 24"/>
          <p:cNvSpPr txBox="1">
            <a:spLocks noChangeArrowheads="1"/>
          </p:cNvSpPr>
          <p:nvPr/>
        </p:nvSpPr>
        <p:spPr bwMode="auto">
          <a:xfrm>
            <a:off x="2700338" y="5589588"/>
            <a:ext cx="1090876" cy="369332"/>
          </a:xfrm>
          <a:prstGeom prst="rect">
            <a:avLst/>
          </a:prstGeom>
          <a:noFill/>
          <a:ln w="9525">
            <a:solidFill>
              <a:srgbClr val="B259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800" dirty="0" smtClean="0">
                <a:solidFill>
                  <a:srgbClr val="8C0202"/>
                </a:solidFill>
                <a:latin typeface="Arial" charset="0"/>
              </a:rPr>
              <a:t>25-11-13</a:t>
            </a:r>
            <a:endParaRPr lang="es-ES" sz="1800" dirty="0">
              <a:solidFill>
                <a:srgbClr val="8C0202"/>
              </a:solidFill>
              <a:latin typeface="Arial" charset="0"/>
            </a:endParaRPr>
          </a:p>
        </p:txBody>
      </p:sp>
      <p:sp>
        <p:nvSpPr>
          <p:cNvPr id="8217" name="Line 25"/>
          <p:cNvSpPr>
            <a:spLocks noChangeShapeType="1"/>
          </p:cNvSpPr>
          <p:nvPr/>
        </p:nvSpPr>
        <p:spPr bwMode="auto">
          <a:xfrm>
            <a:off x="3348038" y="4941888"/>
            <a:ext cx="0" cy="64770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s-ES"/>
          </a:p>
        </p:txBody>
      </p:sp>
      <p:sp>
        <p:nvSpPr>
          <p:cNvPr id="8218" name="Line 26"/>
          <p:cNvSpPr>
            <a:spLocks noChangeShapeType="1"/>
          </p:cNvSpPr>
          <p:nvPr/>
        </p:nvSpPr>
        <p:spPr bwMode="auto">
          <a:xfrm>
            <a:off x="3348038" y="5157788"/>
            <a:ext cx="21605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s-ES"/>
          </a:p>
        </p:txBody>
      </p:sp>
      <p:sp>
        <p:nvSpPr>
          <p:cNvPr id="8219" name="Text Box 27"/>
          <p:cNvSpPr txBox="1">
            <a:spLocks noChangeArrowheads="1"/>
          </p:cNvSpPr>
          <p:nvPr/>
        </p:nvSpPr>
        <p:spPr bwMode="auto">
          <a:xfrm>
            <a:off x="3683000" y="5229225"/>
            <a:ext cx="1536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/>
              <a:t>UD 6 a 10</a:t>
            </a:r>
          </a:p>
        </p:txBody>
      </p:sp>
      <p:sp>
        <p:nvSpPr>
          <p:cNvPr id="8220" name="Line 28"/>
          <p:cNvSpPr>
            <a:spLocks noChangeShapeType="1"/>
          </p:cNvSpPr>
          <p:nvPr/>
        </p:nvSpPr>
        <p:spPr bwMode="auto">
          <a:xfrm>
            <a:off x="5508625" y="4941888"/>
            <a:ext cx="0" cy="64770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s-ES"/>
          </a:p>
        </p:txBody>
      </p:sp>
      <p:sp>
        <p:nvSpPr>
          <p:cNvPr id="8221" name="Text Box 29"/>
          <p:cNvSpPr txBox="1">
            <a:spLocks noChangeArrowheads="1"/>
          </p:cNvSpPr>
          <p:nvPr/>
        </p:nvSpPr>
        <p:spPr bwMode="auto">
          <a:xfrm>
            <a:off x="5003800" y="5589588"/>
            <a:ext cx="1107996" cy="369332"/>
          </a:xfrm>
          <a:prstGeom prst="rect">
            <a:avLst/>
          </a:prstGeom>
          <a:noFill/>
          <a:ln w="9525">
            <a:solidFill>
              <a:srgbClr val="B259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800" dirty="0" smtClean="0">
                <a:solidFill>
                  <a:srgbClr val="8C0202"/>
                </a:solidFill>
                <a:latin typeface="Arial" charset="0"/>
              </a:rPr>
              <a:t>13-12-13</a:t>
            </a:r>
            <a:endParaRPr lang="es-ES" sz="1800" dirty="0">
              <a:solidFill>
                <a:srgbClr val="8C0202"/>
              </a:solidFill>
              <a:latin typeface="Arial" charset="0"/>
            </a:endParaRPr>
          </a:p>
        </p:txBody>
      </p:sp>
      <p:sp>
        <p:nvSpPr>
          <p:cNvPr id="8222" name="Text Box 30"/>
          <p:cNvSpPr txBox="1">
            <a:spLocks noChangeArrowheads="1"/>
          </p:cNvSpPr>
          <p:nvPr/>
        </p:nvSpPr>
        <p:spPr bwMode="auto">
          <a:xfrm>
            <a:off x="6011863" y="5229225"/>
            <a:ext cx="17033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>
                <a:solidFill>
                  <a:srgbClr val="1E7049"/>
                </a:solidFill>
              </a:rPr>
              <a:t>UD 11 a 15</a:t>
            </a:r>
          </a:p>
        </p:txBody>
      </p:sp>
      <p:sp>
        <p:nvSpPr>
          <p:cNvPr id="8223" name="Line 31"/>
          <p:cNvSpPr>
            <a:spLocks noChangeShapeType="1"/>
          </p:cNvSpPr>
          <p:nvPr/>
        </p:nvSpPr>
        <p:spPr bwMode="auto">
          <a:xfrm>
            <a:off x="5508625" y="5157788"/>
            <a:ext cx="2160588" cy="0"/>
          </a:xfrm>
          <a:prstGeom prst="line">
            <a:avLst/>
          </a:prstGeom>
          <a:noFill/>
          <a:ln w="57150">
            <a:solidFill>
              <a:srgbClr val="1E7049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s-ES"/>
          </a:p>
        </p:txBody>
      </p:sp>
      <p:sp>
        <p:nvSpPr>
          <p:cNvPr id="32" name="Line 8"/>
          <p:cNvSpPr>
            <a:spLocks noChangeShapeType="1"/>
          </p:cNvSpPr>
          <p:nvPr/>
        </p:nvSpPr>
        <p:spPr bwMode="auto">
          <a:xfrm flipV="1">
            <a:off x="2699792" y="2996952"/>
            <a:ext cx="0" cy="865188"/>
          </a:xfrm>
          <a:prstGeom prst="line">
            <a:avLst/>
          </a:prstGeom>
          <a:noFill/>
          <a:ln w="50800">
            <a:solidFill>
              <a:schemeClr val="tx2">
                <a:lumMod val="75000"/>
              </a:schemeClr>
            </a:solidFill>
            <a:round/>
            <a:headEnd type="arrow" w="med" len="med"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" name="Text Box 6"/>
          <p:cNvSpPr txBox="1">
            <a:spLocks noChangeArrowheads="1"/>
          </p:cNvSpPr>
          <p:nvPr/>
        </p:nvSpPr>
        <p:spPr bwMode="auto">
          <a:xfrm>
            <a:off x="2267744" y="2564904"/>
            <a:ext cx="1090876" cy="369332"/>
          </a:xfrm>
          <a:prstGeom prst="rect">
            <a:avLst/>
          </a:prstGeom>
          <a:noFill/>
          <a:ln w="9525">
            <a:solidFill>
              <a:srgbClr val="B259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800" dirty="0" smtClean="0">
                <a:solidFill>
                  <a:srgbClr val="C70303"/>
                </a:solidFill>
                <a:latin typeface="Arial" charset="0"/>
              </a:rPr>
              <a:t>20-11-13</a:t>
            </a:r>
            <a:endParaRPr lang="es-ES" sz="1800" dirty="0">
              <a:solidFill>
                <a:srgbClr val="C70303"/>
              </a:solidFill>
              <a:latin typeface="Arial" charset="0"/>
            </a:endParaRPr>
          </a:p>
        </p:txBody>
      </p:sp>
      <p:sp>
        <p:nvSpPr>
          <p:cNvPr id="34" name="Text Box 6"/>
          <p:cNvSpPr txBox="1">
            <a:spLocks noChangeArrowheads="1"/>
          </p:cNvSpPr>
          <p:nvPr/>
        </p:nvSpPr>
        <p:spPr bwMode="auto">
          <a:xfrm>
            <a:off x="1979712" y="3861048"/>
            <a:ext cx="1569660" cy="369332"/>
          </a:xfrm>
          <a:prstGeom prst="rect">
            <a:avLst/>
          </a:prstGeom>
          <a:noFill/>
          <a:ln w="19050">
            <a:solidFill>
              <a:srgbClr val="660066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800" dirty="0" smtClean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Clase  Dudas</a:t>
            </a:r>
            <a:endParaRPr lang="es-ES" sz="1800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Text Box 2"/>
          <p:cNvSpPr txBox="1">
            <a:spLocks noChangeArrowheads="1"/>
          </p:cNvSpPr>
          <p:nvPr/>
        </p:nvSpPr>
        <p:spPr bwMode="auto">
          <a:xfrm>
            <a:off x="971550" y="1700213"/>
            <a:ext cx="7696200" cy="3470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_tradnl" sz="2000" b="1" u="sng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Sesiones presenciales:</a:t>
            </a:r>
            <a:endParaRPr lang="es-ES_tradnl" sz="2000" b="1" u="sng" dirty="0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457200" indent="-457200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endParaRPr lang="es-ES" sz="1800" u="sng" dirty="0" smtClean="0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457200" indent="-457200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 u="sng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Sesión presencial intermedia (voluntaria):</a:t>
            </a:r>
          </a:p>
          <a:p>
            <a:pPr marL="457200" indent="-457200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 dirty="0" smtClean="0">
                <a:solidFill>
                  <a:srgbClr val="993300"/>
                </a:solidFill>
                <a:latin typeface="Arial" charset="0"/>
              </a:rPr>
              <a:t>Miércoles 20 de noviembre de 2013. (aula por determinar).</a:t>
            </a:r>
            <a:endParaRPr lang="es-ES" sz="1800" dirty="0">
              <a:solidFill>
                <a:srgbClr val="993300"/>
              </a:solidFill>
              <a:latin typeface="Arial" charset="0"/>
            </a:endParaRPr>
          </a:p>
          <a:p>
            <a:pPr marL="457200" indent="-457200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endParaRPr lang="es-ES" sz="1800" u="sng" dirty="0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457200" indent="-457200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 u="sng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Sesión presencial final (obligatoria):</a:t>
            </a:r>
            <a:endParaRPr lang="es-ES" sz="1800" u="sng" dirty="0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457200" indent="-457200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 dirty="0" smtClean="0">
                <a:solidFill>
                  <a:srgbClr val="993300"/>
                </a:solidFill>
                <a:latin typeface="Arial" charset="0"/>
              </a:rPr>
              <a:t>Jueves 9 de enero de 2014 en las aulas 2.9 y 2.10 del CFP.</a:t>
            </a:r>
            <a:endParaRPr lang="es-ES" sz="1800" dirty="0">
              <a:solidFill>
                <a:srgbClr val="993300"/>
              </a:solidFill>
              <a:latin typeface="Arial" charset="0"/>
            </a:endParaRPr>
          </a:p>
        </p:txBody>
      </p:sp>
      <p:sp>
        <p:nvSpPr>
          <p:cNvPr id="603141" name="Text Box 5"/>
          <p:cNvSpPr txBox="1">
            <a:spLocks noChangeArrowheads="1"/>
          </p:cNvSpPr>
          <p:nvPr/>
        </p:nvSpPr>
        <p:spPr bwMode="auto">
          <a:xfrm>
            <a:off x="468313" y="577850"/>
            <a:ext cx="6983412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45000"/>
              </a:lnSpc>
              <a:spcBef>
                <a:spcPct val="50000"/>
              </a:spcBef>
              <a:defRPr/>
            </a:pPr>
            <a:r>
              <a:rPr lang="es-ES_tradnl" sz="2800" b="1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Módulo </a:t>
            </a:r>
          </a:p>
          <a:p>
            <a:pPr>
              <a:lnSpc>
                <a:spcPct val="45000"/>
              </a:lnSpc>
              <a:spcBef>
                <a:spcPct val="50000"/>
              </a:spcBef>
              <a:defRPr/>
            </a:pPr>
            <a:r>
              <a:rPr lang="es-ES_tradnl" sz="2800" b="1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Gestión contable y fiscal de empresas</a:t>
            </a:r>
            <a:endParaRPr lang="es-ES" sz="2800" b="1" i="1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137269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Text Box 2"/>
          <p:cNvSpPr txBox="1">
            <a:spLocks noChangeArrowheads="1"/>
          </p:cNvSpPr>
          <p:nvPr/>
        </p:nvSpPr>
        <p:spPr bwMode="auto">
          <a:xfrm>
            <a:off x="971550" y="1700213"/>
            <a:ext cx="7696200" cy="319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_tradnl" sz="2000" b="1" u="sng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Bibliografía:</a:t>
            </a:r>
          </a:p>
          <a:p>
            <a:pPr marL="457200" indent="-457200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 u="sng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Gestión Contable de la empresa:</a:t>
            </a:r>
          </a:p>
          <a:p>
            <a:pPr marL="457200" indent="-457200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 dirty="0">
                <a:solidFill>
                  <a:srgbClr val="993300"/>
                </a:solidFill>
                <a:latin typeface="Arial" charset="0"/>
              </a:rPr>
              <a:t>	Plan General de Contabilidad, aprobado por RD 1514/2007 de 16 de noviembre de 2007.</a:t>
            </a:r>
          </a:p>
          <a:p>
            <a:pPr marL="457200" indent="-457200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 dirty="0">
                <a:solidFill>
                  <a:srgbClr val="993300"/>
                </a:solidFill>
                <a:latin typeface="Arial" charset="0"/>
              </a:rPr>
              <a:t>	Plan General de Contabilidad de PYMES, aprobado por RD 1515/2007 de 16 de noviembre de 2007</a:t>
            </a:r>
            <a:r>
              <a:rPr lang="es-ES" sz="1800" dirty="0" smtClean="0">
                <a:solidFill>
                  <a:srgbClr val="993300"/>
                </a:solidFill>
                <a:latin typeface="Arial" charset="0"/>
              </a:rPr>
              <a:t>.</a:t>
            </a:r>
          </a:p>
          <a:p>
            <a:pPr marL="457200" indent="-457200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 dirty="0">
                <a:solidFill>
                  <a:srgbClr val="993300"/>
                </a:solidFill>
                <a:latin typeface="Arial" charset="0"/>
              </a:rPr>
              <a:t>	</a:t>
            </a:r>
            <a:r>
              <a:rPr lang="es-ES" sz="1800" dirty="0" smtClean="0">
                <a:solidFill>
                  <a:srgbClr val="993300"/>
                </a:solidFill>
                <a:latin typeface="Arial" charset="0"/>
              </a:rPr>
              <a:t>Documentación y vídeos en </a:t>
            </a:r>
            <a:r>
              <a:rPr lang="es-ES" sz="1800" dirty="0" err="1" smtClean="0">
                <a:solidFill>
                  <a:srgbClr val="993300"/>
                </a:solidFill>
                <a:latin typeface="Arial" charset="0"/>
              </a:rPr>
              <a:t>PoliformaT</a:t>
            </a:r>
            <a:r>
              <a:rPr lang="es-ES" sz="1800" dirty="0" smtClean="0">
                <a:solidFill>
                  <a:srgbClr val="993300"/>
                </a:solidFill>
                <a:latin typeface="Arial" charset="0"/>
              </a:rPr>
              <a:t>.</a:t>
            </a:r>
            <a:endParaRPr lang="es-ES" sz="1800" dirty="0">
              <a:solidFill>
                <a:srgbClr val="993300"/>
              </a:solidFill>
              <a:latin typeface="Arial" charset="0"/>
            </a:endParaRPr>
          </a:p>
        </p:txBody>
      </p:sp>
      <p:sp>
        <p:nvSpPr>
          <p:cNvPr id="603141" name="Text Box 5"/>
          <p:cNvSpPr txBox="1">
            <a:spLocks noChangeArrowheads="1"/>
          </p:cNvSpPr>
          <p:nvPr/>
        </p:nvSpPr>
        <p:spPr bwMode="auto">
          <a:xfrm>
            <a:off x="468313" y="577850"/>
            <a:ext cx="6983412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45000"/>
              </a:lnSpc>
              <a:spcBef>
                <a:spcPct val="50000"/>
              </a:spcBef>
              <a:defRPr/>
            </a:pPr>
            <a:r>
              <a:rPr lang="es-ES_tradnl" sz="2800" b="1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Módulo </a:t>
            </a:r>
          </a:p>
          <a:p>
            <a:pPr>
              <a:lnSpc>
                <a:spcPct val="45000"/>
              </a:lnSpc>
              <a:spcBef>
                <a:spcPct val="50000"/>
              </a:spcBef>
              <a:defRPr/>
            </a:pPr>
            <a:r>
              <a:rPr lang="es-ES_tradnl" sz="2800" b="1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Gestión contable y fiscal de empresas</a:t>
            </a:r>
            <a:endParaRPr lang="es-ES" sz="2800" b="1" i="1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603142" name="Text Box 6"/>
          <p:cNvSpPr txBox="1">
            <a:spLocks noChangeArrowheads="1"/>
          </p:cNvSpPr>
          <p:nvPr/>
        </p:nvSpPr>
        <p:spPr bwMode="auto">
          <a:xfrm>
            <a:off x="899592" y="4797152"/>
            <a:ext cx="7696200" cy="1449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 u="sng" dirty="0">
                <a:solidFill>
                  <a:srgbClr val="7A3D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Gestión Fiscal de la empresa:</a:t>
            </a:r>
          </a:p>
          <a:p>
            <a:pPr marL="457200" indent="-457200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 dirty="0">
                <a:solidFill>
                  <a:srgbClr val="7A3D00"/>
                </a:solidFill>
                <a:latin typeface="Arial" charset="0"/>
              </a:rPr>
              <a:t>	</a:t>
            </a:r>
            <a:r>
              <a:rPr lang="es-ES" sz="1800" dirty="0">
                <a:solidFill>
                  <a:srgbClr val="993300"/>
                </a:solidFill>
                <a:latin typeface="Arial" charset="0"/>
              </a:rPr>
              <a:t>Legislación Básica del Sistema Tributario español</a:t>
            </a:r>
            <a:r>
              <a:rPr lang="es-ES" sz="1800" dirty="0" smtClean="0">
                <a:solidFill>
                  <a:srgbClr val="993300"/>
                </a:solidFill>
                <a:latin typeface="Arial" charset="0"/>
              </a:rPr>
              <a:t>.</a:t>
            </a:r>
          </a:p>
          <a:p>
            <a:pPr marL="457200" indent="-457200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 dirty="0" smtClean="0">
                <a:solidFill>
                  <a:srgbClr val="993300"/>
                </a:solidFill>
                <a:latin typeface="Arial" charset="0"/>
              </a:rPr>
              <a:t>	 Documentación en </a:t>
            </a:r>
            <a:r>
              <a:rPr lang="es-ES" sz="1800" dirty="0" err="1" smtClean="0">
                <a:solidFill>
                  <a:srgbClr val="993300"/>
                </a:solidFill>
                <a:latin typeface="Arial" charset="0"/>
              </a:rPr>
              <a:t>PoliformaT</a:t>
            </a:r>
            <a:r>
              <a:rPr lang="es-ES" sz="1800" dirty="0" smtClean="0">
                <a:solidFill>
                  <a:srgbClr val="993300"/>
                </a:solidFill>
                <a:latin typeface="Arial" charset="0"/>
              </a:rPr>
              <a:t>. </a:t>
            </a:r>
            <a:endParaRPr lang="es-ES" sz="1800" dirty="0">
              <a:solidFill>
                <a:srgbClr val="993300"/>
              </a:solidFill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6" name="Text Box 2"/>
          <p:cNvSpPr txBox="1">
            <a:spLocks noChangeArrowheads="1"/>
          </p:cNvSpPr>
          <p:nvPr/>
        </p:nvSpPr>
        <p:spPr bwMode="auto">
          <a:xfrm>
            <a:off x="971550" y="1700213"/>
            <a:ext cx="7696200" cy="4550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5738" indent="-185738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_tradnl" sz="2000" b="1" u="sng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Especiales dificultades:</a:t>
            </a:r>
          </a:p>
          <a:p>
            <a:pPr marL="185738" indent="-185738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 u="sng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Gestión Contable de la empresa:</a:t>
            </a:r>
          </a:p>
          <a:p>
            <a:pPr marL="185738" indent="-185738" algn="just" eaLnBrk="0" hangingPunct="0">
              <a:lnSpc>
                <a:spcPct val="13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" sz="1800" dirty="0">
                <a:solidFill>
                  <a:srgbClr val="993300"/>
                </a:solidFill>
                <a:latin typeface="Arial" charset="0"/>
              </a:rPr>
              <a:t>Conocer e interpretar adecuadamente los principios contables y </a:t>
            </a:r>
            <a:r>
              <a:rPr lang="es-ES" sz="1800" dirty="0" smtClean="0">
                <a:solidFill>
                  <a:srgbClr val="993300"/>
                </a:solidFill>
                <a:latin typeface="Arial" charset="0"/>
              </a:rPr>
              <a:t>normas de registro y </a:t>
            </a:r>
            <a:r>
              <a:rPr lang="es-ES" sz="1800" dirty="0">
                <a:solidFill>
                  <a:srgbClr val="993300"/>
                </a:solidFill>
                <a:latin typeface="Arial" charset="0"/>
              </a:rPr>
              <a:t>valoración.</a:t>
            </a:r>
          </a:p>
          <a:p>
            <a:pPr marL="185738" indent="-185738" algn="just" eaLnBrk="0" hangingPunct="0">
              <a:lnSpc>
                <a:spcPct val="13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" sz="1800" dirty="0">
                <a:solidFill>
                  <a:srgbClr val="993300"/>
                </a:solidFill>
                <a:latin typeface="Arial" charset="0"/>
              </a:rPr>
              <a:t>Diferenciar entre gastos/ingresos y pagos/</a:t>
            </a:r>
            <a:r>
              <a:rPr lang="es-ES" sz="1800" dirty="0" smtClean="0">
                <a:solidFill>
                  <a:srgbClr val="993300"/>
                </a:solidFill>
                <a:latin typeface="Arial" charset="0"/>
              </a:rPr>
              <a:t>cobros: el registro de los préstamos en el balance.</a:t>
            </a:r>
            <a:endParaRPr lang="es-ES" sz="1800" dirty="0">
              <a:solidFill>
                <a:srgbClr val="993300"/>
              </a:solidFill>
              <a:latin typeface="Arial" charset="0"/>
            </a:endParaRPr>
          </a:p>
          <a:p>
            <a:pPr marL="185738" indent="-185738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 u="sng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Gestión Fiscal de la empresa:</a:t>
            </a:r>
          </a:p>
          <a:p>
            <a:pPr marL="185738" indent="-185738" algn="just" eaLnBrk="0" hangingPunct="0">
              <a:lnSpc>
                <a:spcPct val="13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" sz="1800" dirty="0">
                <a:solidFill>
                  <a:srgbClr val="993300"/>
                </a:solidFill>
                <a:latin typeface="Arial" charset="0"/>
              </a:rPr>
              <a:t>El lenguaje tributario.</a:t>
            </a:r>
          </a:p>
          <a:p>
            <a:pPr marL="185738" indent="-185738" algn="just" eaLnBrk="0" hangingPunct="0">
              <a:lnSpc>
                <a:spcPct val="13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" sz="1800" dirty="0">
                <a:solidFill>
                  <a:srgbClr val="993300"/>
                </a:solidFill>
                <a:latin typeface="Arial" charset="0"/>
              </a:rPr>
              <a:t>Entender correctamente el funcionamiento de algunos Impuestos como por ejemplo el IVA.</a:t>
            </a:r>
          </a:p>
        </p:txBody>
      </p:sp>
      <p:sp>
        <p:nvSpPr>
          <p:cNvPr id="605190" name="Text Box 6"/>
          <p:cNvSpPr txBox="1">
            <a:spLocks noChangeArrowheads="1"/>
          </p:cNvSpPr>
          <p:nvPr/>
        </p:nvSpPr>
        <p:spPr bwMode="auto">
          <a:xfrm>
            <a:off x="468313" y="577850"/>
            <a:ext cx="6983412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45000"/>
              </a:lnSpc>
              <a:spcBef>
                <a:spcPct val="50000"/>
              </a:spcBef>
              <a:defRPr/>
            </a:pPr>
            <a:r>
              <a:rPr lang="es-ES_tradnl" sz="2800" b="1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Módulo </a:t>
            </a:r>
          </a:p>
          <a:p>
            <a:pPr>
              <a:lnSpc>
                <a:spcPct val="45000"/>
              </a:lnSpc>
              <a:spcBef>
                <a:spcPct val="50000"/>
              </a:spcBef>
              <a:defRPr/>
            </a:pPr>
            <a:r>
              <a:rPr lang="es-ES_tradnl" sz="2800" b="1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Gestión contable y fiscal de empresas</a:t>
            </a:r>
            <a:endParaRPr lang="es-ES" sz="2800" b="1" i="1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Text Box 2"/>
          <p:cNvSpPr txBox="1">
            <a:spLocks noChangeArrowheads="1"/>
          </p:cNvSpPr>
          <p:nvPr/>
        </p:nvSpPr>
        <p:spPr bwMode="auto">
          <a:xfrm>
            <a:off x="971550" y="1700213"/>
            <a:ext cx="7696200" cy="488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5738" indent="-185738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_tradnl" sz="2000" b="1" u="sng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Organización docente: Evaluación</a:t>
            </a:r>
          </a:p>
          <a:p>
            <a:pPr marL="185738" indent="-185738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 u="sng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Área de exámenes:</a:t>
            </a:r>
          </a:p>
          <a:p>
            <a:pPr marL="185738" indent="-185738" algn="just" eaLnBrk="0" hangingPunct="0">
              <a:lnSpc>
                <a:spcPct val="13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" sz="1800" dirty="0">
                <a:solidFill>
                  <a:srgbClr val="993300"/>
                </a:solidFill>
                <a:latin typeface="Arial" charset="0"/>
              </a:rPr>
              <a:t>Exámenes tipo test: 10 preguntas de verdadero o falso.</a:t>
            </a:r>
          </a:p>
          <a:p>
            <a:pPr marL="185738" indent="-185738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 u="sng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Área de tareas:</a:t>
            </a:r>
          </a:p>
          <a:p>
            <a:pPr marL="185738" indent="-185738" algn="just" eaLnBrk="0" hangingPunct="0">
              <a:lnSpc>
                <a:spcPct val="13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" sz="1800" dirty="0">
                <a:solidFill>
                  <a:srgbClr val="993300"/>
                </a:solidFill>
                <a:latin typeface="Arial" charset="0"/>
              </a:rPr>
              <a:t>Talleres: número variable en cada unidad didáctica. Deberán enviarse a través del área de </a:t>
            </a:r>
            <a:r>
              <a:rPr lang="es-ES" sz="1800" b="1" dirty="0">
                <a:solidFill>
                  <a:srgbClr val="993300"/>
                </a:solidFill>
                <a:latin typeface="Arial" charset="0"/>
              </a:rPr>
              <a:t>tareas</a:t>
            </a:r>
            <a:r>
              <a:rPr lang="es-ES" sz="1800" dirty="0">
                <a:solidFill>
                  <a:srgbClr val="993300"/>
                </a:solidFill>
                <a:latin typeface="Arial" charset="0"/>
              </a:rPr>
              <a:t>.</a:t>
            </a:r>
          </a:p>
          <a:p>
            <a:pPr marL="185738" indent="-185738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 u="sng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Área de contenidos:</a:t>
            </a:r>
          </a:p>
          <a:p>
            <a:pPr marL="185738" indent="-185738" algn="just" eaLnBrk="0" hangingPunct="0">
              <a:lnSpc>
                <a:spcPct val="13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" sz="1800" dirty="0">
                <a:solidFill>
                  <a:srgbClr val="993300"/>
                </a:solidFill>
                <a:latin typeface="Arial" charset="0"/>
              </a:rPr>
              <a:t>Ejercicios prácticos voluntarios: se incluyen al final de </a:t>
            </a:r>
            <a:r>
              <a:rPr lang="es-ES" sz="1800" dirty="0" smtClean="0">
                <a:solidFill>
                  <a:srgbClr val="993300"/>
                </a:solidFill>
                <a:latin typeface="Arial" charset="0"/>
              </a:rPr>
              <a:t>algunas unidades didácticas </a:t>
            </a:r>
            <a:r>
              <a:rPr lang="es-ES" sz="1800" dirty="0">
                <a:solidFill>
                  <a:srgbClr val="993300"/>
                </a:solidFill>
                <a:latin typeface="Arial" charset="0"/>
              </a:rPr>
              <a:t>unos ejercicios prácticos similares a los talleres, cuya realización es voluntaria por parte de los alumnos. No forma parte, por tanto, de la evaluación.</a:t>
            </a:r>
          </a:p>
        </p:txBody>
      </p:sp>
      <p:sp>
        <p:nvSpPr>
          <p:cNvPr id="610308" name="Text Box 4"/>
          <p:cNvSpPr txBox="1">
            <a:spLocks noChangeArrowheads="1"/>
          </p:cNvSpPr>
          <p:nvPr/>
        </p:nvSpPr>
        <p:spPr bwMode="auto">
          <a:xfrm>
            <a:off x="468313" y="577850"/>
            <a:ext cx="6983412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45000"/>
              </a:lnSpc>
              <a:spcBef>
                <a:spcPct val="50000"/>
              </a:spcBef>
              <a:defRPr/>
            </a:pPr>
            <a:r>
              <a:rPr lang="es-ES_tradnl" sz="2800" b="1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Módulo </a:t>
            </a:r>
          </a:p>
          <a:p>
            <a:pPr>
              <a:lnSpc>
                <a:spcPct val="45000"/>
              </a:lnSpc>
              <a:spcBef>
                <a:spcPct val="50000"/>
              </a:spcBef>
              <a:defRPr/>
            </a:pPr>
            <a:r>
              <a:rPr lang="es-ES_tradnl" sz="2800" b="1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Gestión contable y fiscal de empresas</a:t>
            </a:r>
            <a:endParaRPr lang="es-ES" sz="2800" b="1" i="1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4" name="Text Box 2"/>
          <p:cNvSpPr txBox="1">
            <a:spLocks noChangeArrowheads="1"/>
          </p:cNvSpPr>
          <p:nvPr/>
        </p:nvSpPr>
        <p:spPr bwMode="auto">
          <a:xfrm>
            <a:off x="611188" y="1484313"/>
            <a:ext cx="7696200" cy="3291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5738" indent="-185738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_tradnl" sz="1800" b="1" u="sng" dirty="0">
                <a:solidFill>
                  <a:srgbClr val="8C020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Evaluación:</a:t>
            </a:r>
          </a:p>
          <a:p>
            <a:pPr marL="185738" indent="-185738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 b="1" u="sng" dirty="0">
                <a:solidFill>
                  <a:srgbClr val="8C020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70% FASE A DISTANCIA</a:t>
            </a:r>
          </a:p>
          <a:p>
            <a:pPr marL="185738" indent="-185738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 b="1" dirty="0">
                <a:solidFill>
                  <a:srgbClr val="8C020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</a:t>
            </a:r>
            <a:r>
              <a:rPr lang="es-ES" sz="1800" b="1" dirty="0" smtClean="0">
                <a:solidFill>
                  <a:srgbClr val="8C020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50% </a:t>
            </a:r>
            <a:r>
              <a:rPr lang="es-ES" sz="1800" b="1" dirty="0" err="1" smtClean="0">
                <a:solidFill>
                  <a:srgbClr val="8C020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Tests</a:t>
            </a:r>
            <a:r>
              <a:rPr lang="es-ES" sz="1800" b="1" dirty="0" smtClean="0">
                <a:solidFill>
                  <a:srgbClr val="8C020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s-ES" sz="1800" dirty="0" smtClean="0">
                <a:solidFill>
                  <a:srgbClr val="8C020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(Nota media mínima: 6)</a:t>
            </a:r>
            <a:endParaRPr lang="es-ES" sz="1800" dirty="0">
              <a:solidFill>
                <a:srgbClr val="8C020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185738" indent="-185738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 b="1" dirty="0">
                <a:solidFill>
                  <a:srgbClr val="8C020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</a:t>
            </a:r>
            <a:r>
              <a:rPr lang="es-ES" sz="1800" b="1" dirty="0" smtClean="0">
                <a:solidFill>
                  <a:srgbClr val="8C020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50% Tareas  </a:t>
            </a:r>
            <a:r>
              <a:rPr lang="es-ES" sz="1800" dirty="0">
                <a:solidFill>
                  <a:srgbClr val="8C020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(Nota media mínima: </a:t>
            </a:r>
            <a:r>
              <a:rPr lang="es-ES" sz="1800" dirty="0" smtClean="0">
                <a:solidFill>
                  <a:srgbClr val="8C020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5)</a:t>
            </a:r>
            <a:endParaRPr lang="es-ES" sz="1800" b="1" dirty="0">
              <a:solidFill>
                <a:srgbClr val="8C020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185738" indent="-185738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 b="1" u="sng" dirty="0">
                <a:solidFill>
                  <a:srgbClr val="8C020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30% FASE PRESENCIAL</a:t>
            </a:r>
            <a:r>
              <a:rPr lang="es-ES" sz="1800" b="1" dirty="0">
                <a:solidFill>
                  <a:srgbClr val="8C020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(Para poderse presentar se exige haber finalizado todas las unidades y haber obtenido un 5</a:t>
            </a:r>
            <a:r>
              <a:rPr lang="es-ES" sz="1800" b="1" dirty="0" smtClean="0">
                <a:solidFill>
                  <a:srgbClr val="8C020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  <a:p>
            <a:pPr marL="642938" lvl="1" indent="-185738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 b="1" dirty="0" smtClean="0">
                <a:solidFill>
                  <a:srgbClr val="8C020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Nota mínima para mediar con la fase a distancia: 4</a:t>
            </a:r>
            <a:endParaRPr lang="es-ES_tradnl" sz="1800" b="1" dirty="0">
              <a:solidFill>
                <a:srgbClr val="8C020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12356" name="Text Box 4"/>
          <p:cNvSpPr txBox="1">
            <a:spLocks noChangeArrowheads="1"/>
          </p:cNvSpPr>
          <p:nvPr/>
        </p:nvSpPr>
        <p:spPr bwMode="auto">
          <a:xfrm>
            <a:off x="468313" y="577850"/>
            <a:ext cx="6983412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45000"/>
              </a:lnSpc>
              <a:spcBef>
                <a:spcPct val="50000"/>
              </a:spcBef>
              <a:defRPr/>
            </a:pPr>
            <a:r>
              <a:rPr lang="es-ES_tradnl" sz="2800" b="1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Módulo </a:t>
            </a:r>
          </a:p>
          <a:p>
            <a:pPr>
              <a:lnSpc>
                <a:spcPct val="45000"/>
              </a:lnSpc>
              <a:spcBef>
                <a:spcPct val="50000"/>
              </a:spcBef>
              <a:defRPr/>
            </a:pPr>
            <a:r>
              <a:rPr lang="es-ES_tradnl" sz="2800" b="1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Gestión contable y fiscal de empresas</a:t>
            </a:r>
            <a:endParaRPr lang="es-ES" sz="2800" b="1" i="1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2292" name="AutoShape 5"/>
          <p:cNvSpPr>
            <a:spLocks noChangeArrowheads="1"/>
          </p:cNvSpPr>
          <p:nvPr/>
        </p:nvSpPr>
        <p:spPr bwMode="auto">
          <a:xfrm>
            <a:off x="1835572" y="5156622"/>
            <a:ext cx="719138" cy="360362"/>
          </a:xfrm>
          <a:prstGeom prst="rightArrow">
            <a:avLst>
              <a:gd name="adj1" fmla="val 50000"/>
              <a:gd name="adj2" fmla="val 4989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2293" name="Text Box 6"/>
          <p:cNvSpPr txBox="1">
            <a:spLocks noChangeArrowheads="1"/>
          </p:cNvSpPr>
          <p:nvPr/>
        </p:nvSpPr>
        <p:spPr bwMode="auto">
          <a:xfrm>
            <a:off x="2751560" y="5024859"/>
            <a:ext cx="43545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dirty="0"/>
              <a:t>Evaluación </a:t>
            </a:r>
            <a:r>
              <a:rPr lang="es-ES" dirty="0" smtClean="0"/>
              <a:t>Continua</a:t>
            </a:r>
            <a:r>
              <a:rPr lang="es-ES" dirty="0"/>
              <a:t>: Tipo Test</a:t>
            </a:r>
          </a:p>
        </p:txBody>
      </p:sp>
      <p:sp>
        <p:nvSpPr>
          <p:cNvPr id="12294" name="Line 7"/>
          <p:cNvSpPr>
            <a:spLocks noChangeShapeType="1"/>
          </p:cNvSpPr>
          <p:nvPr/>
        </p:nvSpPr>
        <p:spPr bwMode="auto">
          <a:xfrm>
            <a:off x="1619672" y="5085184"/>
            <a:ext cx="0" cy="1441450"/>
          </a:xfrm>
          <a:prstGeom prst="line">
            <a:avLst/>
          </a:prstGeom>
          <a:noFill/>
          <a:ln w="76200">
            <a:solidFill>
              <a:srgbClr val="6A3500"/>
            </a:solidFill>
            <a:round/>
            <a:headEnd/>
            <a:tailEnd/>
          </a:ln>
        </p:spPr>
        <p:txBody>
          <a:bodyPr wrap="none"/>
          <a:lstStyle/>
          <a:p>
            <a:endParaRPr lang="es-ES"/>
          </a:p>
        </p:txBody>
      </p:sp>
      <p:sp>
        <p:nvSpPr>
          <p:cNvPr id="12295" name="AutoShape 8"/>
          <p:cNvSpPr>
            <a:spLocks noChangeArrowheads="1"/>
          </p:cNvSpPr>
          <p:nvPr/>
        </p:nvSpPr>
        <p:spPr bwMode="auto">
          <a:xfrm>
            <a:off x="1835572" y="6020222"/>
            <a:ext cx="719138" cy="360362"/>
          </a:xfrm>
          <a:prstGeom prst="rightArrow">
            <a:avLst>
              <a:gd name="adj1" fmla="val 50000"/>
              <a:gd name="adj2" fmla="val 4989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2296" name="Text Box 9"/>
          <p:cNvSpPr txBox="1">
            <a:spLocks noChangeArrowheads="1"/>
          </p:cNvSpPr>
          <p:nvPr/>
        </p:nvSpPr>
        <p:spPr bwMode="auto">
          <a:xfrm>
            <a:off x="2772197" y="6020222"/>
            <a:ext cx="4443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dirty="0"/>
              <a:t>Evaluación Tradicional: Examen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0" name="Text Box 2"/>
          <p:cNvSpPr txBox="1">
            <a:spLocks noChangeArrowheads="1"/>
          </p:cNvSpPr>
          <p:nvPr/>
        </p:nvSpPr>
        <p:spPr bwMode="auto">
          <a:xfrm>
            <a:off x="971550" y="1700213"/>
            <a:ext cx="7488238" cy="1489075"/>
          </a:xfrm>
          <a:prstGeom prst="rect">
            <a:avLst/>
          </a:prstGeom>
          <a:noFill/>
          <a:ln w="9525">
            <a:solidFill>
              <a:srgbClr val="C70303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5738" indent="-185738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_tradnl" sz="2000" b="1" u="sng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Formas de contactar:</a:t>
            </a:r>
          </a:p>
          <a:p>
            <a:pPr marL="185738" indent="-185738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>
                <a:solidFill>
                  <a:srgbClr val="993300"/>
                </a:solidFill>
                <a:latin typeface="Arial" charset="0"/>
              </a:rPr>
              <a:t>Bloque Gestión Contable: Sergio Marí Vidal</a:t>
            </a:r>
          </a:p>
          <a:p>
            <a:pPr marL="185738" indent="-185738"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" sz="1800">
                <a:solidFill>
                  <a:srgbClr val="993300"/>
                </a:solidFill>
                <a:latin typeface="Arial" charset="0"/>
              </a:rPr>
              <a:t>Bloque Gestión Fiscal: María del Mar Marín Sánchez</a:t>
            </a:r>
          </a:p>
        </p:txBody>
      </p:sp>
      <p:sp>
        <p:nvSpPr>
          <p:cNvPr id="606212" name="Text Box 4"/>
          <p:cNvSpPr txBox="1">
            <a:spLocks noChangeArrowheads="1"/>
          </p:cNvSpPr>
          <p:nvPr/>
        </p:nvSpPr>
        <p:spPr bwMode="auto">
          <a:xfrm>
            <a:off x="468313" y="577850"/>
            <a:ext cx="6983412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45000"/>
              </a:lnSpc>
              <a:spcBef>
                <a:spcPct val="50000"/>
              </a:spcBef>
              <a:defRPr/>
            </a:pPr>
            <a:r>
              <a:rPr lang="es-ES_tradnl" sz="2800" b="1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Módulo </a:t>
            </a:r>
          </a:p>
          <a:p>
            <a:pPr>
              <a:lnSpc>
                <a:spcPct val="45000"/>
              </a:lnSpc>
              <a:spcBef>
                <a:spcPct val="50000"/>
              </a:spcBef>
              <a:defRPr/>
            </a:pPr>
            <a:r>
              <a:rPr lang="es-ES_tradnl" sz="2800" b="1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Gestión contable y fiscal de empresas</a:t>
            </a:r>
            <a:endParaRPr lang="es-ES" sz="2800" b="1" i="1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971550" y="3430588"/>
            <a:ext cx="7488238" cy="2847975"/>
          </a:xfrm>
          <a:prstGeom prst="rect">
            <a:avLst/>
          </a:prstGeom>
          <a:noFill/>
          <a:ln w="9525">
            <a:solidFill>
              <a:srgbClr val="C70303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800" b="1">
                <a:solidFill>
                  <a:srgbClr val="8C0202"/>
                </a:solidFill>
                <a:latin typeface="Arial" charset="0"/>
              </a:rPr>
              <a:t>Por correo electrónico a través de la plataforma de teleformación:</a:t>
            </a:r>
            <a:r>
              <a:rPr lang="es-ES_tradnl" sz="1800">
                <a:solidFill>
                  <a:srgbClr val="8C0202"/>
                </a:solidFill>
                <a:latin typeface="Arial" charset="0"/>
              </a:rPr>
              <a:t> Dado que  hay profesores responsables  de las distintas unidades, indicar en el “asunto” del correo la unidad sobre la que versa la consulta.</a:t>
            </a:r>
          </a:p>
          <a:p>
            <a:endParaRPr lang="es-ES_tradnl" sz="1800" b="1">
              <a:solidFill>
                <a:srgbClr val="8C0202"/>
              </a:solidFill>
              <a:latin typeface="Arial" charset="0"/>
            </a:endParaRPr>
          </a:p>
          <a:p>
            <a:r>
              <a:rPr lang="es-ES_tradnl" sz="1800" b="1">
                <a:solidFill>
                  <a:srgbClr val="8C0202"/>
                </a:solidFill>
                <a:latin typeface="Arial" charset="0"/>
              </a:rPr>
              <a:t>Concertando una tutoría presencial</a:t>
            </a:r>
            <a:r>
              <a:rPr lang="es-ES_tradnl" sz="1800">
                <a:solidFill>
                  <a:srgbClr val="8C0202"/>
                </a:solidFill>
                <a:latin typeface="Arial" charset="0"/>
              </a:rPr>
              <a:t>, a través del correo electrónico.</a:t>
            </a:r>
          </a:p>
          <a:p>
            <a:endParaRPr lang="es-ES_tradnl" sz="1800" b="1">
              <a:solidFill>
                <a:srgbClr val="8C0202"/>
              </a:solidFill>
              <a:latin typeface="Arial" charset="0"/>
            </a:endParaRPr>
          </a:p>
          <a:p>
            <a:r>
              <a:rPr lang="es-ES_tradnl" sz="1800" b="1">
                <a:solidFill>
                  <a:srgbClr val="8C0202"/>
                </a:solidFill>
                <a:latin typeface="Arial" charset="0"/>
              </a:rPr>
              <a:t>A través de los foros del módulo</a:t>
            </a:r>
          </a:p>
          <a:p>
            <a:endParaRPr lang="es-ES_tradnl" sz="1800" b="1">
              <a:solidFill>
                <a:srgbClr val="8C0202"/>
              </a:solidFill>
              <a:latin typeface="Arial" charset="0"/>
            </a:endParaRPr>
          </a:p>
          <a:p>
            <a:r>
              <a:rPr lang="es-ES_tradnl" sz="1800" b="1">
                <a:solidFill>
                  <a:srgbClr val="8C0202"/>
                </a:solidFill>
                <a:latin typeface="Arial" charset="0"/>
              </a:rPr>
              <a:t>En los chat que convoquen los tutores del módulo</a:t>
            </a:r>
            <a:endParaRPr lang="es-ES" sz="1800" b="1">
              <a:solidFill>
                <a:srgbClr val="8C0202"/>
              </a:solidFill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02" name="Text Box 2"/>
          <p:cNvSpPr txBox="1">
            <a:spLocks noChangeArrowheads="1"/>
          </p:cNvSpPr>
          <p:nvPr/>
        </p:nvSpPr>
        <p:spPr bwMode="auto">
          <a:xfrm>
            <a:off x="971550" y="2492375"/>
            <a:ext cx="7696200" cy="322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s-ES_tradnl" sz="4400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Modulo de Gestión contable y fiscal de empresas</a:t>
            </a:r>
          </a:p>
          <a:p>
            <a:pPr algn="r" eaLnBrk="0" hangingPunct="0">
              <a:lnSpc>
                <a:spcPct val="130000"/>
              </a:lnSpc>
              <a:spcBef>
                <a:spcPct val="50000"/>
              </a:spcBef>
              <a:defRPr/>
            </a:pPr>
            <a:endParaRPr lang="es-ES_tradnl" i="1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lvl="4" algn="r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s-ES_tradnl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Sergio Marí Vidal</a:t>
            </a:r>
          </a:p>
          <a:p>
            <a:pPr lvl="4" algn="r" eaLnBrk="0" hangingPunct="0">
              <a:lnSpc>
                <a:spcPct val="130000"/>
              </a:lnSpc>
              <a:defRPr/>
            </a:pPr>
            <a:r>
              <a:rPr lang="es-ES_tradnl" i="1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María del Mar Marín Sánchez</a:t>
            </a:r>
            <a:endParaRPr lang="es-ES_tradnl" sz="1800" i="1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uía">
  <a:themeElements>
    <a:clrScheme name="Guía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Guí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Guía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uía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uía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uía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uía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uía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uía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uía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C:\Archivos de programa\Microsoft Office\Templates\Diseños de presentaciones\Guía.pot</Template>
  <TotalTime>4730</TotalTime>
  <Words>801</Words>
  <Application>Microsoft Office PowerPoint</Application>
  <PresentationFormat>Presentación en pantalla (4:3)</PresentationFormat>
  <Paragraphs>127</Paragraphs>
  <Slides>13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0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Guía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Sergio Marí</dc:creator>
  <cp:lastModifiedBy>mmarins</cp:lastModifiedBy>
  <cp:revision>321</cp:revision>
  <cp:lastPrinted>2002-01-28T08:53:29Z</cp:lastPrinted>
  <dcterms:created xsi:type="dcterms:W3CDTF">2002-01-14T16:43:03Z</dcterms:created>
  <dcterms:modified xsi:type="dcterms:W3CDTF">2013-11-04T09:47:34Z</dcterms:modified>
</cp:coreProperties>
</file>